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1"/>
  </p:notesMasterIdLst>
  <p:sldIdLst>
    <p:sldId id="256" r:id="rId2"/>
    <p:sldId id="257" r:id="rId3"/>
    <p:sldId id="316" r:id="rId4"/>
    <p:sldId id="284" r:id="rId5"/>
    <p:sldId id="288" r:id="rId6"/>
    <p:sldId id="291" r:id="rId7"/>
    <p:sldId id="295" r:id="rId8"/>
    <p:sldId id="296" r:id="rId9"/>
    <p:sldId id="287" r:id="rId10"/>
    <p:sldId id="317" r:id="rId11"/>
    <p:sldId id="290" r:id="rId12"/>
    <p:sldId id="297" r:id="rId13"/>
    <p:sldId id="298" r:id="rId14"/>
    <p:sldId id="299" r:id="rId15"/>
    <p:sldId id="300" r:id="rId16"/>
    <p:sldId id="301" r:id="rId17"/>
    <p:sldId id="318" r:id="rId18"/>
    <p:sldId id="258" r:id="rId19"/>
    <p:sldId id="314" r:id="rId20"/>
    <p:sldId id="315" r:id="rId21"/>
    <p:sldId id="303" r:id="rId22"/>
    <p:sldId id="259" r:id="rId23"/>
    <p:sldId id="304" r:id="rId24"/>
    <p:sldId id="281" r:id="rId25"/>
    <p:sldId id="305" r:id="rId26"/>
    <p:sldId id="302" r:id="rId27"/>
    <p:sldId id="310" r:id="rId28"/>
    <p:sldId id="306" r:id="rId29"/>
    <p:sldId id="319" r:id="rId30"/>
    <p:sldId id="307" r:id="rId31"/>
    <p:sldId id="271" r:id="rId32"/>
    <p:sldId id="320" r:id="rId33"/>
    <p:sldId id="311" r:id="rId34"/>
    <p:sldId id="313" r:id="rId35"/>
    <p:sldId id="323" r:id="rId36"/>
    <p:sldId id="324" r:id="rId37"/>
    <p:sldId id="312" r:id="rId38"/>
    <p:sldId id="266" r:id="rId39"/>
    <p:sldId id="326" r:id="rId40"/>
    <p:sldId id="273" r:id="rId41"/>
    <p:sldId id="275" r:id="rId42"/>
    <p:sldId id="276" r:id="rId43"/>
    <p:sldId id="277" r:id="rId44"/>
    <p:sldId id="278" r:id="rId45"/>
    <p:sldId id="327" r:id="rId46"/>
    <p:sldId id="279" r:id="rId47"/>
    <p:sldId id="328" r:id="rId48"/>
    <p:sldId id="330" r:id="rId49"/>
    <p:sldId id="329" r:id="rId50"/>
    <p:sldId id="332" r:id="rId51"/>
    <p:sldId id="336" r:id="rId52"/>
    <p:sldId id="335" r:id="rId53"/>
    <p:sldId id="333" r:id="rId54"/>
    <p:sldId id="334" r:id="rId55"/>
    <p:sldId id="337" r:id="rId56"/>
    <p:sldId id="325" r:id="rId57"/>
    <p:sldId id="280" r:id="rId58"/>
    <p:sldId id="341" r:id="rId59"/>
    <p:sldId id="338" r:id="rId60"/>
    <p:sldId id="343" r:id="rId61"/>
    <p:sldId id="321" r:id="rId62"/>
    <p:sldId id="264" r:id="rId63"/>
    <p:sldId id="346" r:id="rId64"/>
    <p:sldId id="345" r:id="rId65"/>
    <p:sldId id="347" r:id="rId66"/>
    <p:sldId id="322" r:id="rId67"/>
    <p:sldId id="342" r:id="rId68"/>
    <p:sldId id="344" r:id="rId69"/>
    <p:sldId id="272" r:id="rId70"/>
    <p:sldId id="262" r:id="rId71"/>
    <p:sldId id="263" r:id="rId72"/>
    <p:sldId id="267" r:id="rId73"/>
    <p:sldId id="268" r:id="rId74"/>
    <p:sldId id="270" r:id="rId75"/>
    <p:sldId id="308" r:id="rId76"/>
    <p:sldId id="283" r:id="rId77"/>
    <p:sldId id="340" r:id="rId78"/>
    <p:sldId id="339" r:id="rId79"/>
    <p:sldId id="30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292929"/>
    <a:srgbClr val="4D4D4D"/>
    <a:srgbClr val="232565"/>
    <a:srgbClr val="333333"/>
    <a:srgbClr val="29315F"/>
    <a:srgbClr val="21274D"/>
    <a:srgbClr val="FBFBFB"/>
    <a:srgbClr val="000000"/>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77" autoAdjust="0"/>
    <p:restoredTop sz="65402" autoAdjust="0"/>
  </p:normalViewPr>
  <p:slideViewPr>
    <p:cSldViewPr>
      <p:cViewPr>
        <p:scale>
          <a:sx n="100" d="100"/>
          <a:sy n="100" d="100"/>
        </p:scale>
        <p:origin x="-2274" y="456"/>
      </p:cViewPr>
      <p:guideLst>
        <p:guide orient="horz" pos="2160"/>
        <p:guide pos="2880"/>
      </p:guideLst>
    </p:cSldViewPr>
  </p:slideViewPr>
  <p:outlineViewPr>
    <p:cViewPr>
      <p:scale>
        <a:sx n="100" d="100"/>
        <a:sy n="100" d="100"/>
      </p:scale>
      <p:origin x="0" y="6840"/>
    </p:cViewPr>
  </p:outlin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3183F-1297-43B1-AE8C-F9F50C142CD8}" type="datetimeFigureOut">
              <a:rPr lang="en-US" smtClean="0"/>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0FC5E-89FA-4F94-8629-F85155061D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Being an optics person I see radio as an extension of optics, but having come to this from the outside I was a bit mystified about it and I know the subject is an absolute enigma to most people. Is it about listening to or watching the night sky? Is this something that an amateur could do, the way amateurs have optical telescopes? Why is the universe transmitting radio waves? </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Radio is a color of light, light is very high frequency radio. To drive this home let’s look at antennas. Antennas are interesting things: they come in so many shapes and sizes and seem like magic.</a:t>
            </a:r>
            <a:endParaRPr lang="en-US" i="1"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An antenna is a resonator, and if the physical size of the antenna is conducive to resonance on a certain frequency, EM radiation impinging on it at that frequency will excite it producing a time-varying voltage at its output. The analogy of a container filled with water applies here. </a:t>
            </a:r>
          </a:p>
          <a:p>
            <a:endParaRPr lang="en-US" i="0" baseline="0" dirty="0" smtClean="0"/>
          </a:p>
          <a:p>
            <a:r>
              <a:rPr lang="en-US" i="0" dirty="0" smtClean="0"/>
              <a:t>Most</a:t>
            </a:r>
            <a:r>
              <a:rPr lang="en-US" i="0" baseline="0" dirty="0" smtClean="0"/>
              <a:t> antennas can be reduced to a basic form: the dipole, which is basically a wire with a gap in the middle. How to design a dipole antenna? It’s easy, the size of the dipole determines the frequency it’s sensitive to and generally is made to be half the length of the target wavelength.. .5MHz radio (AM broadcast) has a wavelength of 600m so your dipole would be 300m long, and 100MHz (FM broadcast) has a wavelength of 3m so your dipole would be 1.5m long. 2400MHz (</a:t>
            </a:r>
            <a:r>
              <a:rPr lang="en-US" i="0" baseline="0" dirty="0" err="1" smtClean="0"/>
              <a:t>wifi</a:t>
            </a:r>
            <a:r>
              <a:rPr lang="en-US" i="0" baseline="0" dirty="0" smtClean="0"/>
              <a:t>, microwave ovens, etc.) has a wavelength of 12.5cm, and so on. The algorithm for designing the antenna is therefore quite simple: it scales linearly with wavelength.</a:t>
            </a:r>
          </a:p>
          <a:p>
            <a:endParaRPr lang="en-US" i="0" baseline="0" dirty="0" smtClean="0"/>
          </a:p>
          <a:p>
            <a:r>
              <a:rPr lang="en-US" i="0" baseline="0" dirty="0" smtClean="0"/>
              <a:t>Segue: Essentially all other antennas are elaborations of this basic form, and any given antenna design, however </a:t>
            </a:r>
            <a:r>
              <a:rPr lang="en-US" i="0" baseline="0" dirty="0" err="1" smtClean="0"/>
              <a:t>compelx</a:t>
            </a:r>
            <a:r>
              <a:rPr lang="en-US" i="0" baseline="0" dirty="0" smtClean="0"/>
              <a:t>, can be made for any given frequency simply by scaling… the higher the frequency the smaller the antenna.</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a:t>
            </a:r>
            <a:r>
              <a:rPr lang="en-US" i="0" baseline="0" dirty="0" smtClean="0"/>
              <a:t> LPDA is a popular broadband antenna and a good example of scaled design.</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a:t>
            </a:r>
            <a:r>
              <a:rPr lang="en-US" i="0" baseline="0" dirty="0" smtClean="0"/>
              <a:t> LPDA is a popular broadband antenna and a good example of </a:t>
            </a:r>
            <a:r>
              <a:rPr lang="en-US" i="0" baseline="0" smtClean="0"/>
              <a:t>scaled design.</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a:t>
            </a:r>
            <a:r>
              <a:rPr lang="en-US" i="0" baseline="0" dirty="0" smtClean="0"/>
              <a:t> LPDA is a popular broadband antenna and a good example of </a:t>
            </a:r>
            <a:r>
              <a:rPr lang="en-US" i="0" baseline="0" smtClean="0"/>
              <a:t>scaled design.</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 antennas scale. How far can that go? Will this 40MHz LPDA scale to 10GHz (3cm)?</a:t>
            </a:r>
            <a:r>
              <a:rPr lang="en-US" i="0" baseline="0" dirty="0" smtClean="0"/>
              <a:t> 100GHz (3mm?) What about optical frequencies?</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Yes.</a:t>
            </a:r>
            <a:r>
              <a:rPr lang="en-US" i="0" baseline="0" dirty="0" smtClean="0"/>
              <a:t> </a:t>
            </a:r>
            <a:r>
              <a:rPr lang="en-US" i="0" baseline="0" dirty="0" err="1" smtClean="0"/>
              <a:t>Nantennas</a:t>
            </a:r>
            <a:r>
              <a:rPr lang="en-US" i="0" baseline="0" dirty="0" smtClean="0"/>
              <a:t> are </a:t>
            </a:r>
            <a:r>
              <a:rPr lang="en-US" i="0" baseline="0" dirty="0" err="1" smtClean="0"/>
              <a:t>nano</a:t>
            </a:r>
            <a:r>
              <a:rPr lang="en-US" i="0" baseline="0" dirty="0" smtClean="0"/>
              <a:t>-scale antennas that are resonant near optical frequencies. Active area of research for solar power, although these need to rectify also.</a:t>
            </a:r>
          </a:p>
          <a:p>
            <a:endParaRPr lang="en-US" i="0" baseline="0" dirty="0" smtClean="0"/>
          </a:p>
          <a:p>
            <a:r>
              <a:rPr lang="en-US" i="0" baseline="0" dirty="0" smtClean="0"/>
              <a:t>By talking about antennas as devices that can in principle interact with all EM radiation, all the way from the lowest frequencies of radio light to visible light, I want to break down the preconception that these are fundamentally different things. Visible light is as much super high frequency (blue) radio as radio is super low frequency (red) light.</a:t>
            </a:r>
          </a:p>
          <a:p>
            <a:endParaRPr lang="en-US" i="0"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This is a good place to go back in time. </a:t>
            </a:r>
            <a:endParaRPr lang="en-US" i="0"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In 1873 James Maxwell formalized Faraday’s theory of electric fields and made the powerful mathematical prediction that these fields could propagate in open space, and that light is an example of this effect. </a:t>
            </a:r>
          </a:p>
          <a:p>
            <a:endParaRPr lang="en-US" i="0" baseline="0" dirty="0" smtClean="0"/>
          </a:p>
          <a:p>
            <a:r>
              <a:rPr lang="en-US" i="0" baseline="0" dirty="0" smtClean="0"/>
              <a:t>The math was refined significantly in 1884 by Oliver Heaviside (when we talk about “Maxwell’s Equations” we’re really talking about Heaviside's simplification Maxwell’s original theory). Also in the 1880s David Hughes and Heinrich Hertz (separately) proved Maxwell’s theory by demonstrating this propagation in the lab. </a:t>
            </a:r>
          </a:p>
          <a:p>
            <a:endParaRPr lang="en-US" i="0" baseline="0" dirty="0" smtClean="0"/>
          </a:p>
          <a:p>
            <a:r>
              <a:rPr lang="en-US" i="0" baseline="0" dirty="0" smtClean="0"/>
              <a:t>Folks realized this physical mechanism could be used for communications (like light signaling but with light that’s not limited to line of sight). Progress happens rapidly with voice transmission demonstrated around 1900 and navigation by radio starting a few years later.</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Segue: Over the course of these ~50 years that humans were figuring out how to generate radio light and use it to do useful things, it probably wasn’t obvious that natural radio emission might be possible or even prolific.</a:t>
            </a:r>
            <a:endParaRPr lang="en-US" i="0" dirty="0" smtClean="0"/>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story starts to get interesting in the late 1930s with Bell’s new transatlantic radio telephone service. It went online in 1927 on 60KHz (a low frequency by today’s standards) and was upgraded to 10-20MHz in 1929 (present day shortwave). </a:t>
            </a:r>
          </a:p>
          <a:p>
            <a:endParaRPr lang="en-US" baseline="0" dirty="0" smtClean="0"/>
          </a:p>
          <a:p>
            <a:r>
              <a:rPr lang="en-US" baseline="0" dirty="0" smtClean="0"/>
              <a:t>The service was plagued by interference and static, and the person tasked with finding the source of the interference was a young scientist named Karl Jansky. </a:t>
            </a:r>
          </a:p>
          <a:p>
            <a:endParaRPr lang="en-US" baseline="0" dirty="0" smtClean="0"/>
          </a:p>
          <a:p>
            <a:r>
              <a:rPr lang="en-US" baseline="0" dirty="0" smtClean="0"/>
              <a:t>Segue: To locate the direction of the interference he built a directional rotating antenna that he could spin 360 degrees to monitor the varying degrees of static. </a:t>
            </a:r>
          </a:p>
        </p:txBody>
      </p:sp>
      <p:sp>
        <p:nvSpPr>
          <p:cNvPr id="4" name="Slide Number Placeholder 3"/>
          <p:cNvSpPr>
            <a:spLocks noGrp="1"/>
          </p:cNvSpPr>
          <p:nvPr>
            <p:ph type="sldNum" sz="quarter" idx="10"/>
          </p:nvPr>
        </p:nvSpPr>
        <p:spPr/>
        <p:txBody>
          <a:bodyPr/>
          <a:lstStyle/>
          <a:p>
            <a:fld id="{FFE0FC5E-89FA-4F94-8629-F85155061D7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story starts in the late 1930s with Bell’s new transatlantic radio telephone service, which was the first of its kind. This service went online in 1927 on 60KHz (a low frequency by today’s standards) and was upgraded to 10-20MHz in 1929 (present day shortwave). The service was plagued by interference and static, and the person tasked with finding the source of the interference was a young scientist named Karl Jansky. </a:t>
            </a:r>
          </a:p>
          <a:p>
            <a:endParaRPr lang="en-US" baseline="0" dirty="0" smtClean="0"/>
          </a:p>
          <a:p>
            <a:r>
              <a:rPr lang="en-US" baseline="0" dirty="0" smtClean="0"/>
              <a:t>Segue: To locate the direction of the interference he built a directional rotating antenna that he could spin 360 degrees to monitor the varying degrees of static. </a:t>
            </a:r>
          </a:p>
        </p:txBody>
      </p:sp>
      <p:sp>
        <p:nvSpPr>
          <p:cNvPr id="4" name="Slide Number Placeholder 3"/>
          <p:cNvSpPr>
            <a:spLocks noGrp="1"/>
          </p:cNvSpPr>
          <p:nvPr>
            <p:ph type="sldNum" sz="quarter" idx="10"/>
          </p:nvPr>
        </p:nvSpPr>
        <p:spPr/>
        <p:txBody>
          <a:bodyPr/>
          <a:lstStyle/>
          <a:p>
            <a:fld id="{FFE0FC5E-89FA-4F94-8629-F85155061D7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addition to indentifying thunder storms as a primary interference source by 1932 he could hear “a steady hiss-type static” which seemed to track in direction with a 24 hour cycle and in the following year he’d identified the hiss as being extraterrestrial in origin. He first thought the source might have been the sun but eventually realized the source was tracking with the sidereal rate, not the solar rate. He correctly surmised that the static was coming from the entire galaxy and particularly strong in the direction of the galactic core, in Sagittarius. </a:t>
            </a:r>
          </a:p>
          <a:p>
            <a:endParaRPr lang="en-US" baseline="0" dirty="0" smtClean="0"/>
          </a:p>
          <a:p>
            <a:r>
              <a:rPr lang="en-US" baseline="0" dirty="0" smtClean="0"/>
              <a:t>How does nature generate static at 20MHz? Not thermal radiation but synchrotron radiation and inverse Compton scattering.</a:t>
            </a:r>
          </a:p>
          <a:p>
            <a:endParaRPr lang="en-US" baseline="0" dirty="0" smtClean="0"/>
          </a:p>
          <a:p>
            <a:r>
              <a:rPr lang="en-US" baseline="0" dirty="0" smtClean="0"/>
              <a:t>In </a:t>
            </a:r>
            <a:r>
              <a:rPr lang="en-US" baseline="0" dirty="0" err="1" smtClean="0"/>
              <a:t>Jansky’s</a:t>
            </a:r>
            <a:r>
              <a:rPr lang="en-US" baseline="0" dirty="0" smtClean="0"/>
              <a:t> initial (now classic) paper on the subject “electrical disturbances apparently of extraterrestrial origin”, he thought his localization of the emission source might have been in error by as much as +/-30 degrees.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Jansky had to go on to other things,</a:t>
            </a:r>
            <a:r>
              <a:rPr lang="en-US" baseline="0" dirty="0" smtClean="0"/>
              <a:t> and p</a:t>
            </a:r>
            <a:r>
              <a:rPr lang="en-US" dirty="0" smtClean="0"/>
              <a:t>artly</a:t>
            </a:r>
            <a:r>
              <a:rPr lang="en-US" baseline="0" dirty="0" smtClean="0"/>
              <a:t> because Jansky had published in a relatively obscure radio technology journal it took a while for word about his discovery to spread. Also, traditional astronomy wasn’t really hospitable to the idea of radio sources in space. Optical astronomy is the oldest science and astronomers of the day weren’t interested in these newfangled electrical signals.</a:t>
            </a:r>
          </a:p>
          <a:p>
            <a:endParaRPr lang="en-US" baseline="0" dirty="0" smtClean="0"/>
          </a:p>
          <a:p>
            <a:r>
              <a:rPr lang="en-US" baseline="0" dirty="0" smtClean="0"/>
              <a:t>The next person to take serious interest wasn’t an astronomer but another radio engineer (and HAM), Grote </a:t>
            </a:r>
            <a:r>
              <a:rPr lang="en-US" baseline="0" dirty="0" err="1" smtClean="0"/>
              <a:t>Reber</a:t>
            </a:r>
            <a:r>
              <a:rPr lang="en-US" baseline="0" dirty="0" smtClean="0"/>
              <a:t>. In every historical account, the steerable dish antenna he built in his own backyard in his free time is considered to be the first real radio telescope, which he used to take </a:t>
            </a:r>
            <a:r>
              <a:rPr lang="en-US" baseline="0" dirty="0" err="1" smtClean="0"/>
              <a:t>Jansky’s</a:t>
            </a:r>
            <a:r>
              <a:rPr lang="en-US" baseline="0" dirty="0" smtClean="0"/>
              <a:t> initial observation to the next level and make the first crude radio map of the sky. Knowing only blackbody radiation as a possible radio generation mechanism he started searching at higher frequencies and made his way down to 160MHz. Positive detection at such a low frequency was perplexing and part of the reason the astronomical community was disinterested. Another part of the reason is that the earliest radio astronomers weren’t formally trained as astronomers; they were experts in radio technology that were curious about </a:t>
            </a:r>
            <a:r>
              <a:rPr lang="en-US" baseline="0" dirty="0" err="1" smtClean="0"/>
              <a:t>Jasnky’s</a:t>
            </a:r>
            <a:r>
              <a:rPr lang="en-US" baseline="0" dirty="0" smtClean="0"/>
              <a:t> discovery and they were learning astronomy as they went. They weren’t part of the astronomers’ “club”.</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Segue: This quote by </a:t>
            </a:r>
            <a:r>
              <a:rPr lang="en-US" baseline="0" dirty="0" err="1" smtClean="0"/>
              <a:t>Reber</a:t>
            </a:r>
            <a:r>
              <a:rPr lang="en-US" baseline="0" dirty="0" smtClean="0"/>
              <a:t> underscores the disconnect between the new radio astronomy and traditional astronomy.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the time it wasn’t known that there are ways to generate light without blackbody radiation, and anyway the people making these discoveries didn’t have the credibility of astronomers.</a:t>
            </a:r>
          </a:p>
          <a:p>
            <a:endParaRPr lang="en-US" baseline="0" dirty="0" smtClean="0"/>
          </a:p>
          <a:p>
            <a:r>
              <a:rPr lang="en-US" dirty="0" smtClean="0"/>
              <a:t>The science stagnated</a:t>
            </a:r>
            <a:r>
              <a:rPr lang="en-US" baseline="0" dirty="0" smtClean="0"/>
              <a:t> at this point.</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Through World War II there weren’t any noteworthy developments in the science, but while </a:t>
            </a:r>
            <a:r>
              <a:rPr lang="en-US" baseline="0" dirty="0" err="1" smtClean="0"/>
              <a:t>Jansky’s</a:t>
            </a:r>
            <a:r>
              <a:rPr lang="en-US" baseline="0" dirty="0" smtClean="0"/>
              <a:t> and </a:t>
            </a:r>
            <a:r>
              <a:rPr lang="en-US" baseline="0" dirty="0" err="1" smtClean="0"/>
              <a:t>Reber’s</a:t>
            </a:r>
            <a:r>
              <a:rPr lang="en-US" baseline="0" dirty="0" smtClean="0"/>
              <a:t> discoveries were settling in significant radar technology development was happening as part of the war effort. This was important because it was exactly the kind of technology that could be repurposed for doing radio astronomy.</a:t>
            </a:r>
          </a:p>
          <a:p>
            <a:endParaRPr lang="en-US" baseline="0" dirty="0" smtClean="0"/>
          </a:p>
          <a:p>
            <a:r>
              <a:rPr lang="en-US" baseline="0" dirty="0" smtClean="0"/>
              <a:t>After the war, substantial radio astronomy programs sprung up around the world using war surplus radar equipment, especially in North America and England.</a:t>
            </a:r>
          </a:p>
          <a:p>
            <a:endParaRPr lang="en-US" baseline="0" dirty="0" smtClean="0"/>
          </a:p>
          <a:p>
            <a:r>
              <a:rPr lang="en-US" baseline="0" dirty="0" smtClean="0"/>
              <a:t>The big drive for this initial radio observation effort was to isolate the sources of radio emission. Bright sources were found in a handful of constellations but resolution was still quite limited.</a:t>
            </a:r>
          </a:p>
        </p:txBody>
      </p:sp>
      <p:sp>
        <p:nvSpPr>
          <p:cNvPr id="4" name="Slide Number Placeholder 3"/>
          <p:cNvSpPr>
            <a:spLocks noGrp="1"/>
          </p:cNvSpPr>
          <p:nvPr>
            <p:ph type="sldNum" sz="quarter" idx="10"/>
          </p:nvPr>
        </p:nvSpPr>
        <p:spPr/>
        <p:txBody>
          <a:bodyPr/>
          <a:lstStyle/>
          <a:p>
            <a:fld id="{FFE0FC5E-89FA-4F94-8629-F85155061D7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you’re a radio astronomer in the late 40s and 50s your goal is to find the known visible-light objects that are emitting radio, because you don’t expect there would be a visible-light sky and an entirely separate radio sky, although this was conceivable. It would be satisfying for example, if for every radio source you could find a nebula with a certain characteristic, or a particularly curious looking galaxy, but there seemed to be little correlation between the known visible sky and the newly emerging radio sky. </a:t>
            </a:r>
          </a:p>
          <a:p>
            <a:endParaRPr lang="en-US" baseline="0" dirty="0" smtClean="0"/>
          </a:p>
          <a:p>
            <a:r>
              <a:rPr lang="en-US" baseline="0" dirty="0" smtClean="0"/>
              <a:t>This drove the need to pinpoint the radio sources with increasing precision. And because radio sources weren’t instantly associated with obvious pre-existing optical objects they were named separately for the constellations they were in (</a:t>
            </a:r>
            <a:r>
              <a:rPr lang="en-US" baseline="0" dirty="0" err="1" smtClean="0"/>
              <a:t>Cas</a:t>
            </a:r>
            <a:r>
              <a:rPr lang="en-US" baseline="0" dirty="0" smtClean="0"/>
              <a:t>. A, </a:t>
            </a:r>
            <a:r>
              <a:rPr lang="en-US" baseline="0" dirty="0" err="1" smtClean="0"/>
              <a:t>Cyg</a:t>
            </a:r>
            <a:r>
              <a:rPr lang="en-US" baseline="0" dirty="0" smtClean="0"/>
              <a:t>. A). This separate naming convention stuck even after optical counterparts were identified and persist to this day.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Several unambiguous optical counterparts </a:t>
            </a:r>
            <a:r>
              <a:rPr lang="en-US" i="1" baseline="0" dirty="0" smtClean="0"/>
              <a:t>were</a:t>
            </a:r>
            <a:r>
              <a:rPr lang="en-US" baseline="0" dirty="0" smtClean="0"/>
              <a:t> identified around this period but they were confusing. Some of the brightest radio sources turned out to be some of the most distant galaxies (e.g. M87) and some of the very closest galaxies were faint radio sources (e.g. Andromeda). </a:t>
            </a:r>
          </a:p>
        </p:txBody>
      </p:sp>
      <p:sp>
        <p:nvSpPr>
          <p:cNvPr id="4" name="Slide Number Placeholder 3"/>
          <p:cNvSpPr>
            <a:spLocks noGrp="1"/>
          </p:cNvSpPr>
          <p:nvPr>
            <p:ph type="sldNum" sz="quarter" idx="10"/>
          </p:nvPr>
        </p:nvSpPr>
        <p:spPr/>
        <p:txBody>
          <a:bodyPr/>
          <a:lstStyle/>
          <a:p>
            <a:fld id="{FFE0FC5E-89FA-4F94-8629-F85155061D7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has radio astronomy taught us to date?</a:t>
            </a:r>
          </a:p>
        </p:txBody>
      </p:sp>
      <p:sp>
        <p:nvSpPr>
          <p:cNvPr id="4" name="Slide Number Placeholder 3"/>
          <p:cNvSpPr>
            <a:spLocks noGrp="1"/>
          </p:cNvSpPr>
          <p:nvPr>
            <p:ph type="sldNum" sz="quarter" idx="10"/>
          </p:nvPr>
        </p:nvSpPr>
        <p:spPr/>
        <p:txBody>
          <a:bodyPr/>
          <a:lstStyle/>
          <a:p>
            <a:fld id="{FFE0FC5E-89FA-4F94-8629-F85155061D7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When</a:t>
            </a:r>
            <a:r>
              <a:rPr lang="en-US" i="0" baseline="0" dirty="0" smtClean="0"/>
              <a:t> you think about radio technology, what comes to mind? Things like radios, complicated electrical engineering, and antennas?</a:t>
            </a:r>
          </a:p>
          <a:p>
            <a:endParaRPr lang="en-US" i="0" baseline="0" dirty="0" smtClean="0"/>
          </a:p>
          <a:p>
            <a:r>
              <a:rPr lang="en-US" i="0" baseline="0" dirty="0" smtClean="0"/>
              <a:t>Segue: </a:t>
            </a:r>
            <a:r>
              <a:rPr lang="en-US" i="0" dirty="0" smtClean="0"/>
              <a:t>To</a:t>
            </a:r>
            <a:r>
              <a:rPr lang="en-US" i="0" baseline="0" dirty="0" smtClean="0"/>
              <a:t> shake the common conceptions about what radio is. Here are some terms which might seem nonsensical but which are perfectly valid. </a:t>
            </a:r>
            <a:endParaRPr lang="en-US" i="0"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time to summarize</a:t>
            </a:r>
            <a:r>
              <a:rPr lang="en-US" baseline="0" dirty="0" smtClean="0"/>
              <a:t> what it means to do radio astronomy. What </a:t>
            </a:r>
            <a:r>
              <a:rPr lang="en-US" i="1" baseline="0" dirty="0" smtClean="0"/>
              <a:t>is</a:t>
            </a:r>
            <a:r>
              <a:rPr lang="en-US" i="0" baseline="0" dirty="0" smtClean="0"/>
              <a:t> radio observation? If you’re sitting at a radio telescope what do you do to it? </a:t>
            </a:r>
          </a:p>
          <a:p>
            <a:endParaRPr lang="en-US" i="0" baseline="0" dirty="0" smtClean="0"/>
          </a:p>
          <a:p>
            <a:r>
              <a:rPr lang="en-US" i="0" baseline="0" dirty="0" smtClean="0"/>
              <a:t>Is it always about imaging? Is it always about listening? The answer is that it’s about sensing the natural radio emissions of the universe, sometimes by composing an image and sometimes by looking at acoustic-like patterns in the emission. Misleading to think of this in terms of listening because there isn’t any intentional audio modulation to natural signals; it’s varying degrees of noise. </a:t>
            </a:r>
          </a:p>
          <a:p>
            <a:endParaRPr lang="en-US" i="0" baseline="0" dirty="0" smtClean="0"/>
          </a:p>
          <a:p>
            <a:r>
              <a:rPr lang="en-US" i="0" baseline="0" dirty="0" smtClean="0"/>
              <a:t>There are two broad classes of radio astronomy observation: What one might think of as listening and what one might think of as imaging.</a:t>
            </a:r>
          </a:p>
          <a:p>
            <a:endParaRPr lang="en-US" i="0" baseline="0" dirty="0" smtClean="0"/>
          </a:p>
          <a:p>
            <a:r>
              <a:rPr lang="en-US" i="0" baseline="0" dirty="0" smtClean="0"/>
              <a:t>By listening I mean tracking the intensity of the radio signal point in the sky over time. This include measuring the periodically varying emissions of pulsars, spectroscopy, and SETI. For any of these things single-dish observations are typical. </a:t>
            </a:r>
          </a:p>
          <a:p>
            <a:endParaRPr lang="en-US" i="0" baseline="0" dirty="0" smtClean="0"/>
          </a:p>
          <a:p>
            <a:r>
              <a:rPr lang="en-US" i="0" baseline="0" dirty="0" smtClean="0"/>
              <a:t>The other observing category is imaging, and you do this for the same reasons you do imaging in optical astronomy. Mapping intensity variations of an object, whether it’s glowing in optical or radio bands, is good because it tells you a lot about the dynamics of the object as a physical system. </a:t>
            </a:r>
          </a:p>
          <a:p>
            <a:endParaRPr lang="en-US" i="0" baseline="0" dirty="0" smtClean="0"/>
          </a:p>
          <a:p>
            <a:r>
              <a:rPr lang="en-US" i="0" baseline="0" dirty="0" smtClean="0"/>
              <a:t>Segue: More than anything else about this subject, radio imaging seems to be mysterious. I’m going spend most of the remaining time talking about that, and this leads us right into the topic of radio optics.</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if we’re talking about imaging using radio light, in effect we’re talking about optical science.</a:t>
            </a:r>
          </a:p>
        </p:txBody>
      </p:sp>
      <p:sp>
        <p:nvSpPr>
          <p:cNvPr id="4" name="Slide Number Placeholder 3"/>
          <p:cNvSpPr>
            <a:spLocks noGrp="1"/>
          </p:cNvSpPr>
          <p:nvPr>
            <p:ph type="sldNum" sz="quarter" idx="10"/>
          </p:nvPr>
        </p:nvSpPr>
        <p:spPr/>
        <p:txBody>
          <a:bodyPr/>
          <a:lstStyle/>
          <a:p>
            <a:fld id="{FFE0FC5E-89FA-4F94-8629-F85155061D7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radio light and visible light are governed</a:t>
            </a:r>
            <a:r>
              <a:rPr lang="en-US" baseline="0" dirty="0" smtClean="0"/>
              <a:t> by the same optics. The thin lens equation, Snell’s law, diffraction calculations, and the mirror equations all apply. </a:t>
            </a:r>
          </a:p>
          <a:p>
            <a:endParaRPr lang="en-US" baseline="0" dirty="0" smtClean="0"/>
          </a:p>
          <a:p>
            <a:r>
              <a:rPr lang="en-US" baseline="0" dirty="0" smtClean="0"/>
              <a:t>But with radio, mirrors are used exclusively because it’s impractical to make lenses that work at radio wavelengths: Instead of glass we would be using materials like cement. </a:t>
            </a:r>
            <a:r>
              <a:rPr lang="en-US" dirty="0" smtClean="0"/>
              <a:t>In the language of optical telescopes, </a:t>
            </a:r>
            <a:r>
              <a:rPr lang="en-US" baseline="0" dirty="0" smtClean="0"/>
              <a:t>a radio dish is a reflecting telescope.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Any dish like this will focus a radio or optical image according to geometric optics, where the height of the image is equal to the reflector’s focal length times the tangent of the angle in the sky that it subtends. </a:t>
            </a:r>
          </a:p>
          <a:p>
            <a:endParaRPr lang="en-US" baseline="0" dirty="0" smtClean="0"/>
          </a:p>
          <a:p>
            <a:r>
              <a:rPr lang="en-US" baseline="0" dirty="0" smtClean="0"/>
              <a:t>Segue: Is a dish like this detecting an image?</a:t>
            </a:r>
          </a:p>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because the dish’s antenna (sensor) is only a single pixel. This is no different than taking a camera and putting a photodiode in it instead of film.</a:t>
            </a:r>
          </a:p>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Additional complication:</a:t>
            </a:r>
          </a:p>
          <a:p>
            <a:endParaRPr lang="en-US" baseline="0" dirty="0" smtClean="0"/>
          </a:p>
          <a:p>
            <a:r>
              <a:rPr lang="en-US" baseline="0" dirty="0" smtClean="0"/>
              <a:t>In a camera or a dish antenna, whether a resolved image is actually formed depends on diffraction. </a:t>
            </a:r>
          </a:p>
          <a:p>
            <a:endParaRPr lang="en-US" baseline="0" dirty="0" smtClean="0"/>
          </a:p>
          <a:p>
            <a:r>
              <a:rPr lang="en-US" baseline="0" dirty="0" smtClean="0"/>
              <a:t>For a perfectly formed reflecting dish the concentration of the dish’s beam on the sky (in radians) is equal the wavelength observed divided by the diameter of the dish. </a:t>
            </a:r>
          </a:p>
          <a:p>
            <a:endParaRPr lang="en-US" baseline="0" dirty="0" smtClean="0"/>
          </a:p>
          <a:p>
            <a:r>
              <a:rPr lang="en-US" baseline="0" dirty="0" smtClean="0"/>
              <a:t>Example: For the 21cm neutral hydrogen emission line a 3m dish will have a </a:t>
            </a:r>
            <a:r>
              <a:rPr lang="en-US" baseline="0" dirty="0" err="1" smtClean="0"/>
              <a:t>beamwidth</a:t>
            </a:r>
            <a:r>
              <a:rPr lang="en-US" baseline="0" dirty="0" smtClean="0"/>
              <a:t> of .07 radians (4 deg.). For green light, the same dish will have a beam width of 9.5 </a:t>
            </a:r>
            <a:r>
              <a:rPr lang="en-US" i="1" baseline="0" dirty="0" smtClean="0"/>
              <a:t>micro</a:t>
            </a:r>
            <a:r>
              <a:rPr lang="en-US" i="0" baseline="0" dirty="0" smtClean="0"/>
              <a:t> degrees.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make an image?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be done with a single dish with a single feed (detector) as shown on the previous slide.</a:t>
            </a:r>
          </a:p>
          <a:p>
            <a:endParaRPr lang="en-US"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What are these things?</a:t>
            </a:r>
          </a:p>
          <a:p>
            <a:endParaRPr lang="en-US" i="0" baseline="0" dirty="0" smtClean="0"/>
          </a:p>
          <a:p>
            <a:r>
              <a:rPr lang="en-US" i="0" baseline="0" dirty="0" smtClean="0"/>
              <a:t>Segue: The things we use all the time.</a:t>
            </a:r>
          </a:p>
        </p:txBody>
      </p:sp>
      <p:sp>
        <p:nvSpPr>
          <p:cNvPr id="4" name="Slide Number Placeholder 3"/>
          <p:cNvSpPr>
            <a:spLocks noGrp="1"/>
          </p:cNvSpPr>
          <p:nvPr>
            <p:ph type="sldNum" sz="quarter" idx="10"/>
          </p:nvPr>
        </p:nvSpPr>
        <p:spPr/>
        <p:txBody>
          <a:bodyPr/>
          <a:lstStyle/>
          <a:p>
            <a:fld id="{FFE0FC5E-89FA-4F94-8629-F85155061D7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Point your dish antenna at the sky and let celestial objects drift into and out of its beam of sensitivity with the earth’s rotation.  If you record the intensity of the radio signal while doing this you’ll create a drift scan.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Segue:</a:t>
            </a:r>
            <a:r>
              <a:rPr lang="en-US" baseline="0" dirty="0" smtClean="0"/>
              <a:t> Having recorded RF power as a function of some strip of the sky, what we’ve really done is to create a 1-D image, and we would be entirely justified to assign pixels to the plot.</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how radio astronomers took observations for a long time, but not having computers or any graphical processing capabilities they used strip chart recorders.</a:t>
            </a:r>
          </a:p>
          <a:p>
            <a:endParaRPr lang="en-US" baseline="0" dirty="0" smtClean="0"/>
          </a:p>
          <a:p>
            <a:r>
              <a:rPr lang="en-US" baseline="0" dirty="0" smtClean="0"/>
              <a:t>Segue: This is exactly how Jansky took the 1930 observations that launched the science.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Jansky’s</a:t>
            </a:r>
            <a:r>
              <a:rPr lang="en-US" baseline="0" dirty="0" smtClean="0"/>
              <a:t> antenna spun around so he didn’t need to wait for the earth’s rotation, but the result is the same. This is one of his actual strip charts where we can see the variation in radio intensity with direction.</a:t>
            </a:r>
          </a:p>
        </p:txBody>
      </p:sp>
      <p:sp>
        <p:nvSpPr>
          <p:cNvPr id="4" name="Slide Number Placeholder 3"/>
          <p:cNvSpPr>
            <a:spLocks noGrp="1"/>
          </p:cNvSpPr>
          <p:nvPr>
            <p:ph type="sldNum" sz="quarter" idx="10"/>
          </p:nvPr>
        </p:nvSpPr>
        <p:spPr/>
        <p:txBody>
          <a:bodyPr/>
          <a:lstStyle/>
          <a:p>
            <a:fld id="{FFE0FC5E-89FA-4F94-8629-F85155061D7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Segue: A few years later Grote </a:t>
            </a:r>
            <a:r>
              <a:rPr lang="en-US" baseline="0" dirty="0" err="1" smtClean="0"/>
              <a:t>Reber</a:t>
            </a:r>
            <a:r>
              <a:rPr lang="en-US" baseline="0" dirty="0" smtClean="0"/>
              <a:t> also did drift scans.</a:t>
            </a:r>
          </a:p>
        </p:txBody>
      </p:sp>
      <p:sp>
        <p:nvSpPr>
          <p:cNvPr id="4" name="Slide Number Placeholder 3"/>
          <p:cNvSpPr>
            <a:spLocks noGrp="1"/>
          </p:cNvSpPr>
          <p:nvPr>
            <p:ph type="sldNum" sz="quarter" idx="10"/>
          </p:nvPr>
        </p:nvSpPr>
        <p:spPr/>
        <p:txBody>
          <a:bodyPr/>
          <a:lstStyle/>
          <a:p>
            <a:fld id="{FFE0FC5E-89FA-4F94-8629-F85155061D7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Segue: Remember, he built the first dish radio telescope and this didn’t spin in complete circles like </a:t>
            </a:r>
            <a:r>
              <a:rPr lang="en-US" baseline="0" dirty="0" err="1" smtClean="0"/>
              <a:t>Jansky’s</a:t>
            </a:r>
            <a:r>
              <a:rPr lang="en-US" baseline="0" dirty="0" smtClean="0"/>
              <a:t> did.</a:t>
            </a:r>
          </a:p>
        </p:txBody>
      </p:sp>
      <p:sp>
        <p:nvSpPr>
          <p:cNvPr id="4" name="Slide Number Placeholder 3"/>
          <p:cNvSpPr>
            <a:spLocks noGrp="1"/>
          </p:cNvSpPr>
          <p:nvPr>
            <p:ph type="sldNum" sz="quarter" idx="10"/>
          </p:nvPr>
        </p:nvSpPr>
        <p:spPr/>
        <p:txBody>
          <a:bodyPr/>
          <a:lstStyle/>
          <a:p>
            <a:fld id="{FFE0FC5E-89FA-4F94-8629-F85155061D7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This list is meant to dislodge the idea that radio means a scratchy voice over a car radio.</a:t>
            </a:r>
            <a:endParaRPr lang="en-US" i="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 built it for control of the altitude axis only and relied on earth’s rotation for the other axis, so you can imagine a small patch of sky drifting by the dish over the course of hours with some radio galaxy making a peak, and another object going by making another peak.</a:t>
            </a:r>
          </a:p>
          <a:p>
            <a:endParaRPr lang="en-US" baseline="0" dirty="0" smtClean="0"/>
          </a:p>
          <a:p>
            <a:r>
              <a:rPr lang="en-US" baseline="0" dirty="0" smtClean="0"/>
              <a:t>Amateur radio astronomers are making these strip charts to this day with strip chart software. </a:t>
            </a:r>
          </a:p>
          <a:p>
            <a:endParaRPr lang="en-US" baseline="0" dirty="0" smtClean="0"/>
          </a:p>
          <a:p>
            <a:r>
              <a:rPr lang="en-US" baseline="0" dirty="0" smtClean="0"/>
              <a:t>Segue: </a:t>
            </a:r>
            <a:r>
              <a:rPr lang="en-US" baseline="0" dirty="0" err="1" smtClean="0"/>
              <a:t>Reber</a:t>
            </a:r>
            <a:r>
              <a:rPr lang="en-US" baseline="0" dirty="0" smtClean="0"/>
              <a:t> was making these strip charts and mapping the night sky in doing so. How do you make a 2D image? By taking a bunch of drift scans side by side.</a:t>
            </a:r>
          </a:p>
        </p:txBody>
      </p:sp>
      <p:sp>
        <p:nvSpPr>
          <p:cNvPr id="4" name="Slide Number Placeholder 3"/>
          <p:cNvSpPr>
            <a:spLocks noGrp="1"/>
          </p:cNvSpPr>
          <p:nvPr>
            <p:ph type="sldNum" sz="quarter" idx="10"/>
          </p:nvPr>
        </p:nvSpPr>
        <p:spPr/>
        <p:txBody>
          <a:bodyPr/>
          <a:lstStyle/>
          <a:p>
            <a:fld id="{FFE0FC5E-89FA-4F94-8629-F85155061D7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Best</a:t>
            </a:r>
            <a:r>
              <a:rPr lang="en-US" i="0" baseline="0" dirty="0" smtClean="0"/>
              <a:t> thing to do when thinking about this is to forget everything we associate with the term radio and recall that all electromagnetic radiation is different kinds of light. The universe doesn’t know anything about how we’ve been able to manipulate the bands that we call “microwave” and “radio” for communications or transmitting data or music.</a:t>
            </a:r>
          </a:p>
          <a:p>
            <a:endParaRPr lang="en-US" i="0" baseline="0" dirty="0" smtClean="0"/>
          </a:p>
          <a:p>
            <a:r>
              <a:rPr lang="en-US" i="0" baseline="0" dirty="0" smtClean="0"/>
              <a:t>Segue: Not only this but the divisions between the gamma band, x-ray band, etc. are arbitrary. </a:t>
            </a:r>
          </a:p>
        </p:txBody>
      </p:sp>
      <p:sp>
        <p:nvSpPr>
          <p:cNvPr id="4" name="Slide Number Placeholder 3"/>
          <p:cNvSpPr>
            <a:spLocks noGrp="1"/>
          </p:cNvSpPr>
          <p:nvPr>
            <p:ph type="sldNum" sz="quarter" idx="10"/>
          </p:nvPr>
        </p:nvSpPr>
        <p:spPr/>
        <p:txBody>
          <a:bodyPr/>
          <a:lstStyle/>
          <a:p>
            <a:fld id="{FFE0FC5E-89FA-4F94-8629-F85155061D75}"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FE0FC5E-89FA-4F94-8629-F85155061D75}"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make no mistake,</a:t>
            </a:r>
            <a:r>
              <a:rPr lang="en-US" dirty="0" smtClean="0"/>
              <a:t> this is a pretty</a:t>
            </a:r>
            <a:r>
              <a:rPr lang="en-US" baseline="0" dirty="0" smtClean="0"/>
              <a:t> simple thing to do, yet, try as I might, I haven’t been able to find any example of amateur radio astronomers doing this. Why is that? I don’t know for sure, maybe people are doing it and keeping it entirely to themselves, but there certainly doesn’t seem to be any of the software you would need to do this.</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Working name is “</a:t>
            </a:r>
            <a:r>
              <a:rPr lang="en-US" baseline="0" dirty="0" err="1" smtClean="0"/>
              <a:t>RadioGen</a:t>
            </a:r>
            <a:r>
              <a:rPr lang="en-US" baseline="0" dirty="0" smtClean="0"/>
              <a:t>” (a </a:t>
            </a:r>
            <a:r>
              <a:rPr lang="en-US" baseline="0" dirty="0" smtClean="0"/>
              <a:t>contraction of radiograph </a:t>
            </a:r>
            <a:r>
              <a:rPr lang="en-US" baseline="0" dirty="0" smtClean="0"/>
              <a:t>generator). </a:t>
            </a:r>
            <a:r>
              <a:rPr lang="en-US" baseline="0" dirty="0" smtClean="0"/>
              <a:t>Development has been slow but my plan is that we can make this available on the Custer website, and eventually it would become an honest to goodness open source project.</a:t>
            </a:r>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This spectrum would have you believe there is a distinct, discreet difference between optical light and infrared, infrared and radio, but except for the physiological matter of our eyes, no such transitions exist. </a:t>
            </a:r>
          </a:p>
          <a:p>
            <a:endParaRPr lang="en-US" i="0" baseline="0" dirty="0" smtClean="0"/>
          </a:p>
          <a:p>
            <a:r>
              <a:rPr lang="en-US" i="0" baseline="0" dirty="0" smtClean="0"/>
              <a:t>I would go so far as to say that the bands of EM radiation that we can’t see can be thought of as other colors of light. </a:t>
            </a:r>
            <a:r>
              <a:rPr lang="en-US" i="0" baseline="0" dirty="0" smtClean="0"/>
              <a:t>It’s </a:t>
            </a:r>
            <a:r>
              <a:rPr lang="en-US" i="0" baseline="0" dirty="0" smtClean="0"/>
              <a:t>easy to accept that infrared light is light that’s such a deep shade of red that its invisible to us, but what if we keep going in that direction. At some wavelength of infrared light, we start calling it microwaves, but to me this is a range of exceptionally red light, much more so than infrared. And beyond that even, everything even redder we call radio. Conversely, one can think of visible light as super high frequency radio.</a:t>
            </a:r>
          </a:p>
          <a:p>
            <a:endParaRPr lang="en-US" i="0" baseline="0" dirty="0" smtClean="0"/>
          </a:p>
          <a:p>
            <a:r>
              <a:rPr lang="en-US" i="0" baseline="0" dirty="0" smtClean="0"/>
              <a:t>Segue: Our preconceptions (and eyes) aside, what you have is a completely smooth transition from the highest frequency naturally generated EM radiation to the lowest frequency radiation. </a:t>
            </a:r>
          </a:p>
        </p:txBody>
      </p:sp>
      <p:sp>
        <p:nvSpPr>
          <p:cNvPr id="4" name="Slide Number Placeholder 3"/>
          <p:cNvSpPr>
            <a:spLocks noGrp="1"/>
          </p:cNvSpPr>
          <p:nvPr>
            <p:ph type="sldNum" sz="quarter" idx="10"/>
          </p:nvPr>
        </p:nvSpPr>
        <p:spPr/>
        <p:txBody>
          <a:bodyPr/>
          <a:lstStyle/>
          <a:p>
            <a:fld id="{FFE0FC5E-89FA-4F94-8629-F85155061D7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0FC5E-89FA-4F94-8629-F85155061D75}" type="slidenum">
              <a:rPr lang="en-US" smtClean="0"/>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As there are photons of green and blue light, there a are radio photons and x-ray photons.</a:t>
            </a:r>
          </a:p>
          <a:p>
            <a:endParaRPr lang="en-US" i="0" baseline="0" dirty="0" smtClean="0"/>
          </a:p>
          <a:p>
            <a:r>
              <a:rPr lang="en-US" i="0" baseline="0" dirty="0" smtClean="0"/>
              <a:t>Segue: It’s especially clear that the universe is blind to our ideas about EM radiation if you consider how its generated and how common it is. Hot objects glow, but the blackbody spectrum tells us that objects of all temperatures are glowing in some color of EM radiation.</a:t>
            </a:r>
          </a:p>
        </p:txBody>
      </p:sp>
      <p:sp>
        <p:nvSpPr>
          <p:cNvPr id="4" name="Slide Number Placeholder 3"/>
          <p:cNvSpPr>
            <a:spLocks noGrp="1"/>
          </p:cNvSpPr>
          <p:nvPr>
            <p:ph type="sldNum" sz="quarter" idx="10"/>
          </p:nvPr>
        </p:nvSpPr>
        <p:spPr/>
        <p:txBody>
          <a:bodyPr/>
          <a:lstStyle/>
          <a:p>
            <a:fld id="{FFE0FC5E-89FA-4F94-8629-F85155061D7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The familiar blackbody spectrum is shown on the left where we see that by the time the temperature of some object has risen to 3000 K it’s emitting light that we can see, peaking somewhere around 1um wavelength and trailing off going further into the IR and into the visible. This is happening regardless of where the window of our eyes lie, and this creates a bias in us. We think that objects start to glow when they get very hot, but in reality all matter that has a temperature above absolute zero is glowing some color of EM radiation, regardless of how far outside our visual range it might be.</a:t>
            </a:r>
          </a:p>
          <a:p>
            <a:endParaRPr lang="en-US" i="0" baseline="0" dirty="0" smtClean="0"/>
          </a:p>
          <a:p>
            <a:r>
              <a:rPr lang="en-US" i="0" baseline="0" dirty="0" smtClean="0"/>
              <a:t>The plot on the right is also the blackbody spectrum but here intensity is on a log scale and the wavelength is extended out to 3m, which is 100MHz on your FM dial.</a:t>
            </a:r>
          </a:p>
          <a:p>
            <a:endParaRPr lang="en-US" i="0" baseline="0" dirty="0" smtClean="0"/>
          </a:p>
          <a:p>
            <a:r>
              <a:rPr lang="en-US" i="0" baseline="0" dirty="0" smtClean="0"/>
              <a:t>In this expanded view we can see that a person is glowing in the infrared down to 3um wavelength (100THz) and up all the way to ~10mm wavelength (30GHz), which touches one of the communications bands for satellites (Ka), and some of the hottest objects like Class-O stars are glowing out to ~1m wavelengths (300MHz).</a:t>
            </a:r>
          </a:p>
        </p:txBody>
      </p:sp>
      <p:sp>
        <p:nvSpPr>
          <p:cNvPr id="4" name="Slide Number Placeholder 3"/>
          <p:cNvSpPr>
            <a:spLocks noGrp="1"/>
          </p:cNvSpPr>
          <p:nvPr>
            <p:ph type="sldNum" sz="quarter" idx="10"/>
          </p:nvPr>
        </p:nvSpPr>
        <p:spPr/>
        <p:txBody>
          <a:bodyPr/>
          <a:lstStyle/>
          <a:p>
            <a:fld id="{FFE0FC5E-89FA-4F94-8629-F85155061D7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AA2ECF-72D7-4689-9AFC-6699E055BF2E}" type="datetime1">
              <a:rPr lang="en-US" smtClean="0"/>
              <a:pPr/>
              <a:t>12/3/2015</a:t>
            </a:fld>
            <a:endParaRPr lang="en-US"/>
          </a:p>
        </p:txBody>
      </p:sp>
      <p:sp>
        <p:nvSpPr>
          <p:cNvPr id="5" name="Footer Placeholder 4"/>
          <p:cNvSpPr>
            <a:spLocks noGrp="1"/>
          </p:cNvSpPr>
          <p:nvPr>
            <p:ph type="ftr" sz="quarter" idx="11"/>
          </p:nvPr>
        </p:nvSpPr>
        <p:spPr/>
        <p:txBody>
          <a:bodyPr/>
          <a:lstStyle/>
          <a:p>
            <a:r>
              <a:rPr lang="en-US" smtClean="0"/>
              <a:t>J. Haupt        Custer/LSST/BNL</a:t>
            </a:r>
            <a:endParaRPr lang="en-US"/>
          </a:p>
        </p:txBody>
      </p:sp>
      <p:sp>
        <p:nvSpPr>
          <p:cNvPr id="6" name="Slide Number Placeholder 5"/>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8A9D6-2C70-4695-BF65-B1239811693A}" type="datetime1">
              <a:rPr lang="en-US" smtClean="0"/>
              <a:pPr/>
              <a:t>12/3/2015</a:t>
            </a:fld>
            <a:endParaRPr lang="en-US"/>
          </a:p>
        </p:txBody>
      </p:sp>
      <p:sp>
        <p:nvSpPr>
          <p:cNvPr id="5" name="Footer Placeholder 4"/>
          <p:cNvSpPr>
            <a:spLocks noGrp="1"/>
          </p:cNvSpPr>
          <p:nvPr>
            <p:ph type="ftr" sz="quarter" idx="11"/>
          </p:nvPr>
        </p:nvSpPr>
        <p:spPr/>
        <p:txBody>
          <a:bodyPr/>
          <a:lstStyle/>
          <a:p>
            <a:r>
              <a:rPr lang="en-US" smtClean="0"/>
              <a:t>J. Haupt        Custer/LSST/BNL</a:t>
            </a:r>
            <a:endParaRPr lang="en-US"/>
          </a:p>
        </p:txBody>
      </p:sp>
      <p:sp>
        <p:nvSpPr>
          <p:cNvPr id="6" name="Slide Number Placeholder 5"/>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3C620-9829-433A-B29A-8475E87484B0}" type="datetime1">
              <a:rPr lang="en-US" smtClean="0"/>
              <a:pPr/>
              <a:t>12/3/2015</a:t>
            </a:fld>
            <a:endParaRPr lang="en-US"/>
          </a:p>
        </p:txBody>
      </p:sp>
      <p:sp>
        <p:nvSpPr>
          <p:cNvPr id="5" name="Footer Placeholder 4"/>
          <p:cNvSpPr>
            <a:spLocks noGrp="1"/>
          </p:cNvSpPr>
          <p:nvPr>
            <p:ph type="ftr" sz="quarter" idx="11"/>
          </p:nvPr>
        </p:nvSpPr>
        <p:spPr/>
        <p:txBody>
          <a:bodyPr/>
          <a:lstStyle/>
          <a:p>
            <a:r>
              <a:rPr lang="en-US" smtClean="0"/>
              <a:t>J. Haupt        Custer/LSST/BNL</a:t>
            </a:r>
            <a:endParaRPr lang="en-US"/>
          </a:p>
        </p:txBody>
      </p:sp>
      <p:sp>
        <p:nvSpPr>
          <p:cNvPr id="6" name="Slide Number Placeholder 5"/>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C178F-430D-45DF-BC38-6AA44FC4E76A}" type="datetime1">
              <a:rPr lang="en-US" smtClean="0"/>
              <a:pPr/>
              <a:t>12/3/2015</a:t>
            </a:fld>
            <a:endParaRPr lang="en-US"/>
          </a:p>
        </p:txBody>
      </p:sp>
      <p:sp>
        <p:nvSpPr>
          <p:cNvPr id="5" name="Footer Placeholder 4"/>
          <p:cNvSpPr>
            <a:spLocks noGrp="1"/>
          </p:cNvSpPr>
          <p:nvPr>
            <p:ph type="ftr" sz="quarter" idx="11"/>
          </p:nvPr>
        </p:nvSpPr>
        <p:spPr/>
        <p:txBody>
          <a:bodyPr/>
          <a:lstStyle/>
          <a:p>
            <a:r>
              <a:rPr lang="en-US" smtClean="0"/>
              <a:t>J. Haupt        Custer/LSST/BNL</a:t>
            </a:r>
            <a:endParaRPr lang="en-US"/>
          </a:p>
        </p:txBody>
      </p:sp>
      <p:sp>
        <p:nvSpPr>
          <p:cNvPr id="6" name="Slide Number Placeholder 5"/>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D7EF5-EA33-48ED-BC93-4652EEC30B06}" type="datetime1">
              <a:rPr lang="en-US" smtClean="0"/>
              <a:pPr/>
              <a:t>12/3/2015</a:t>
            </a:fld>
            <a:endParaRPr lang="en-US"/>
          </a:p>
        </p:txBody>
      </p:sp>
      <p:sp>
        <p:nvSpPr>
          <p:cNvPr id="5" name="Footer Placeholder 4"/>
          <p:cNvSpPr>
            <a:spLocks noGrp="1"/>
          </p:cNvSpPr>
          <p:nvPr>
            <p:ph type="ftr" sz="quarter" idx="11"/>
          </p:nvPr>
        </p:nvSpPr>
        <p:spPr/>
        <p:txBody>
          <a:bodyPr/>
          <a:lstStyle/>
          <a:p>
            <a:r>
              <a:rPr lang="en-US" smtClean="0"/>
              <a:t>J. Haupt        Custer/LSST/BNL</a:t>
            </a:r>
            <a:endParaRPr lang="en-US"/>
          </a:p>
        </p:txBody>
      </p:sp>
      <p:sp>
        <p:nvSpPr>
          <p:cNvPr id="6" name="Slide Number Placeholder 5"/>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A63A0-6A8C-48EF-9DD9-B8F00AC9769B}" type="datetime1">
              <a:rPr lang="en-US" smtClean="0"/>
              <a:pPr/>
              <a:t>12/3/2015</a:t>
            </a:fld>
            <a:endParaRPr lang="en-US"/>
          </a:p>
        </p:txBody>
      </p:sp>
      <p:sp>
        <p:nvSpPr>
          <p:cNvPr id="6" name="Footer Placeholder 5"/>
          <p:cNvSpPr>
            <a:spLocks noGrp="1"/>
          </p:cNvSpPr>
          <p:nvPr>
            <p:ph type="ftr" sz="quarter" idx="11"/>
          </p:nvPr>
        </p:nvSpPr>
        <p:spPr/>
        <p:txBody>
          <a:bodyPr/>
          <a:lstStyle/>
          <a:p>
            <a:r>
              <a:rPr lang="en-US" smtClean="0"/>
              <a:t>J. Haupt        Custer/LSST/BNL</a:t>
            </a:r>
            <a:endParaRPr lang="en-US"/>
          </a:p>
        </p:txBody>
      </p:sp>
      <p:sp>
        <p:nvSpPr>
          <p:cNvPr id="7" name="Slide Number Placeholder 6"/>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F05A7-A4AD-4CEF-AACE-70F467F96802}" type="datetime1">
              <a:rPr lang="en-US" smtClean="0"/>
              <a:pPr/>
              <a:t>12/3/2015</a:t>
            </a:fld>
            <a:endParaRPr lang="en-US"/>
          </a:p>
        </p:txBody>
      </p:sp>
      <p:sp>
        <p:nvSpPr>
          <p:cNvPr id="8" name="Footer Placeholder 7"/>
          <p:cNvSpPr>
            <a:spLocks noGrp="1"/>
          </p:cNvSpPr>
          <p:nvPr>
            <p:ph type="ftr" sz="quarter" idx="11"/>
          </p:nvPr>
        </p:nvSpPr>
        <p:spPr/>
        <p:txBody>
          <a:bodyPr/>
          <a:lstStyle/>
          <a:p>
            <a:r>
              <a:rPr lang="en-US" smtClean="0"/>
              <a:t>J. Haupt        Custer/LSST/BNL</a:t>
            </a:r>
            <a:endParaRPr lang="en-US"/>
          </a:p>
        </p:txBody>
      </p:sp>
      <p:sp>
        <p:nvSpPr>
          <p:cNvPr id="9" name="Slide Number Placeholder 8"/>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77B92-7CF4-48C3-A0EE-D2185AA36BFC}" type="datetime1">
              <a:rPr lang="en-US" smtClean="0"/>
              <a:pPr/>
              <a:t>12/3/2015</a:t>
            </a:fld>
            <a:endParaRPr lang="en-US"/>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43BA9-27C1-4C48-BF65-65DE714B9661}" type="datetime1">
              <a:rPr lang="en-US" smtClean="0"/>
              <a:pPr/>
              <a:t>12/3/2015</a:t>
            </a:fld>
            <a:endParaRPr lang="en-US"/>
          </a:p>
        </p:txBody>
      </p:sp>
      <p:sp>
        <p:nvSpPr>
          <p:cNvPr id="3" name="Footer Placeholder 2"/>
          <p:cNvSpPr>
            <a:spLocks noGrp="1"/>
          </p:cNvSpPr>
          <p:nvPr>
            <p:ph type="ftr" sz="quarter" idx="11"/>
          </p:nvPr>
        </p:nvSpPr>
        <p:spPr/>
        <p:txBody>
          <a:bodyPr/>
          <a:lstStyle/>
          <a:p>
            <a:r>
              <a:rPr lang="en-US" smtClean="0"/>
              <a:t>J. Haupt        Custer/LSST/BNL</a:t>
            </a:r>
            <a:endParaRPr lang="en-US"/>
          </a:p>
        </p:txBody>
      </p:sp>
      <p:sp>
        <p:nvSpPr>
          <p:cNvPr id="4" name="Slide Number Placeholder 3"/>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193C4-5873-459B-8FA4-74FB0DAF1A5A}" type="datetime1">
              <a:rPr lang="en-US" smtClean="0"/>
              <a:pPr/>
              <a:t>12/3/2015</a:t>
            </a:fld>
            <a:endParaRPr lang="en-US"/>
          </a:p>
        </p:txBody>
      </p:sp>
      <p:sp>
        <p:nvSpPr>
          <p:cNvPr id="6" name="Footer Placeholder 5"/>
          <p:cNvSpPr>
            <a:spLocks noGrp="1"/>
          </p:cNvSpPr>
          <p:nvPr>
            <p:ph type="ftr" sz="quarter" idx="11"/>
          </p:nvPr>
        </p:nvSpPr>
        <p:spPr/>
        <p:txBody>
          <a:bodyPr/>
          <a:lstStyle/>
          <a:p>
            <a:r>
              <a:rPr lang="en-US" smtClean="0"/>
              <a:t>J. Haupt        Custer/LSST/BNL</a:t>
            </a:r>
            <a:endParaRPr lang="en-US"/>
          </a:p>
        </p:txBody>
      </p:sp>
      <p:sp>
        <p:nvSpPr>
          <p:cNvPr id="7" name="Slide Number Placeholder 6"/>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A2B45-48E5-4985-AA8A-FD7D696DC31E}" type="datetime1">
              <a:rPr lang="en-US" smtClean="0"/>
              <a:pPr/>
              <a:t>12/3/2015</a:t>
            </a:fld>
            <a:endParaRPr lang="en-US"/>
          </a:p>
        </p:txBody>
      </p:sp>
      <p:sp>
        <p:nvSpPr>
          <p:cNvPr id="6" name="Footer Placeholder 5"/>
          <p:cNvSpPr>
            <a:spLocks noGrp="1"/>
          </p:cNvSpPr>
          <p:nvPr>
            <p:ph type="ftr" sz="quarter" idx="11"/>
          </p:nvPr>
        </p:nvSpPr>
        <p:spPr/>
        <p:txBody>
          <a:bodyPr/>
          <a:lstStyle/>
          <a:p>
            <a:r>
              <a:rPr lang="en-US" smtClean="0"/>
              <a:t>J. Haupt        Custer/LSST/BNL</a:t>
            </a:r>
            <a:endParaRPr lang="en-US"/>
          </a:p>
        </p:txBody>
      </p:sp>
      <p:sp>
        <p:nvSpPr>
          <p:cNvPr id="7" name="Slide Number Placeholder 6"/>
          <p:cNvSpPr>
            <a:spLocks noGrp="1"/>
          </p:cNvSpPr>
          <p:nvPr>
            <p:ph type="sldNum" sz="quarter" idx="12"/>
          </p:nvPr>
        </p:nvSpPr>
        <p:spPr/>
        <p:txBody>
          <a:bodyPr/>
          <a:lstStyle/>
          <a:p>
            <a:fld id="{04645663-BAB7-4E36-A979-6FC91EB5E5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E42F8-8D09-41B7-A2B0-E2963C52FDC3}" type="datetime1">
              <a:rPr lang="en-US" smtClean="0"/>
              <a:pPr/>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Haupt        Custer/LSST/BNL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45663-BAB7-4E36-A979-6FC91EB5E5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5.gif"/></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3.pn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home\jhaupt\Desktop\Documents\Papers+Presentations_Mine\Public Talks\RadioAstronomy\parkesdusklge.jpg"/>
          <p:cNvPicPr>
            <a:picLocks noChangeAspect="1" noChangeArrowheads="1"/>
          </p:cNvPicPr>
          <p:nvPr/>
        </p:nvPicPr>
        <p:blipFill>
          <a:blip r:embed="rId3"/>
          <a:srcRect/>
          <a:stretch>
            <a:fillRect/>
          </a:stretch>
        </p:blipFill>
        <p:spPr bwMode="auto">
          <a:xfrm>
            <a:off x="0" y="-228600"/>
            <a:ext cx="9296400" cy="7437120"/>
          </a:xfrm>
          <a:prstGeom prst="rect">
            <a:avLst/>
          </a:prstGeom>
          <a:noFill/>
        </p:spPr>
      </p:pic>
      <p:sp>
        <p:nvSpPr>
          <p:cNvPr id="7" name="TextBox 6"/>
          <p:cNvSpPr txBox="1"/>
          <p:nvPr/>
        </p:nvSpPr>
        <p:spPr>
          <a:xfrm>
            <a:off x="203200" y="-25400"/>
            <a:ext cx="3225800" cy="1792798"/>
          </a:xfrm>
          <a:prstGeom prst="rect">
            <a:avLst/>
          </a:prstGeom>
          <a:noFill/>
        </p:spPr>
        <p:txBody>
          <a:bodyPr wrap="square" rtlCol="0">
            <a:spAutoFit/>
          </a:bodyPr>
          <a:lstStyle/>
          <a:p>
            <a:r>
              <a:rPr lang="en-US" sz="2000" dirty="0" smtClean="0">
                <a:solidFill>
                  <a:schemeClr val="bg1"/>
                </a:solidFill>
                <a:latin typeface="+mj-lt"/>
                <a:cs typeface="Arial" pitchFamily="34" charset="0"/>
              </a:rPr>
              <a:t>Justine </a:t>
            </a:r>
            <a:r>
              <a:rPr lang="en-US" sz="2000" dirty="0" err="1" smtClean="0">
                <a:solidFill>
                  <a:schemeClr val="bg1"/>
                </a:solidFill>
                <a:latin typeface="+mj-lt"/>
                <a:cs typeface="Arial" pitchFamily="34" charset="0"/>
              </a:rPr>
              <a:t>Haupt</a:t>
            </a:r>
            <a:r>
              <a:rPr lang="en-US" sz="2000" dirty="0" smtClean="0">
                <a:solidFill>
                  <a:schemeClr val="bg1"/>
                </a:solidFill>
                <a:latin typeface="+mj-lt"/>
                <a:cs typeface="Arial" pitchFamily="34" charset="0"/>
              </a:rPr>
              <a:t>, W2GFO</a:t>
            </a:r>
          </a:p>
          <a:p>
            <a:endParaRPr lang="en-US" sz="2000" dirty="0" smtClean="0">
              <a:solidFill>
                <a:schemeClr val="bg1"/>
              </a:solidFill>
              <a:latin typeface="+mj-lt"/>
              <a:cs typeface="Arial" pitchFamily="34" charset="0"/>
            </a:endParaRPr>
          </a:p>
          <a:p>
            <a:endParaRPr lang="en-US" sz="2000" dirty="0" smtClean="0">
              <a:solidFill>
                <a:schemeClr val="bg1"/>
              </a:solidFill>
              <a:latin typeface="+mj-lt"/>
              <a:cs typeface="Arial" pitchFamily="34" charset="0"/>
            </a:endParaRPr>
          </a:p>
          <a:p>
            <a:endParaRPr lang="en-US" sz="2000" dirty="0" smtClean="0">
              <a:solidFill>
                <a:schemeClr val="bg1"/>
              </a:solidFill>
              <a:latin typeface="+mj-lt"/>
              <a:cs typeface="Arial" pitchFamily="34" charset="0"/>
            </a:endParaRPr>
          </a:p>
          <a:p>
            <a:endParaRPr lang="en-US" sz="2000" dirty="0" smtClean="0">
              <a:solidFill>
                <a:schemeClr val="bg1"/>
              </a:solidFill>
              <a:latin typeface="+mj-lt"/>
              <a:cs typeface="Arial" pitchFamily="34" charset="0"/>
            </a:endParaRPr>
          </a:p>
          <a:p>
            <a:endParaRPr lang="en-US" sz="1050" dirty="0" smtClean="0">
              <a:solidFill>
                <a:schemeClr val="bg1"/>
              </a:solidFill>
              <a:latin typeface="+mj-lt"/>
              <a:cs typeface="Arial" pitchFamily="34" charset="0"/>
            </a:endParaRPr>
          </a:p>
        </p:txBody>
      </p:sp>
      <p:pic>
        <p:nvPicPr>
          <p:cNvPr id="1031" name="Picture 7" descr="C:\Users\Justine\Documents\Papers+Presentations_Mine\PublicTalks\PPT - Electricity\Rev_Logo_Small.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03224" y="1228725"/>
            <a:ext cx="852553" cy="314325"/>
          </a:xfrm>
          <a:prstGeom prst="rect">
            <a:avLst/>
          </a:prstGeom>
          <a:noFill/>
        </p:spPr>
      </p:pic>
      <p:grpSp>
        <p:nvGrpSpPr>
          <p:cNvPr id="22" name="Group 21"/>
          <p:cNvGrpSpPr/>
          <p:nvPr/>
        </p:nvGrpSpPr>
        <p:grpSpPr>
          <a:xfrm>
            <a:off x="404807" y="355334"/>
            <a:ext cx="3733800" cy="892441"/>
            <a:chOff x="6448423" y="765683"/>
            <a:chExt cx="3733800" cy="892441"/>
          </a:xfrm>
        </p:grpSpPr>
        <p:pic>
          <p:nvPicPr>
            <p:cNvPr id="1032" name="Picture 8" descr="Z:\home\jhaupt\Desktop\Documents\Custer Minutes and Documents\Graphics\custerlogo_full_inverted.png"/>
            <p:cNvPicPr>
              <a:picLocks noChangeAspect="1" noChangeArrowheads="1"/>
            </p:cNvPicPr>
            <p:nvPr/>
          </p:nvPicPr>
          <p:blipFill>
            <a:blip r:embed="rId5" cstate="print">
              <a:clrChange>
                <a:clrFrom>
                  <a:srgbClr val="000000"/>
                </a:clrFrom>
                <a:clrTo>
                  <a:srgbClr val="000000">
                    <a:alpha val="0"/>
                  </a:srgbClr>
                </a:clrTo>
              </a:clrChange>
              <a:grayscl/>
            </a:blip>
            <a:srcRect/>
            <a:stretch>
              <a:fillRect/>
            </a:stretch>
          </p:blipFill>
          <p:spPr bwMode="auto">
            <a:xfrm>
              <a:off x="6467690" y="765683"/>
              <a:ext cx="1523785" cy="699996"/>
            </a:xfrm>
            <a:prstGeom prst="rect">
              <a:avLst/>
            </a:prstGeom>
            <a:noFill/>
          </p:spPr>
        </p:pic>
        <p:sp>
          <p:nvSpPr>
            <p:cNvPr id="21" name="TextBox 20"/>
            <p:cNvSpPr txBox="1"/>
            <p:nvPr/>
          </p:nvSpPr>
          <p:spPr>
            <a:xfrm>
              <a:off x="6448423" y="1381125"/>
              <a:ext cx="3733800" cy="276999"/>
            </a:xfrm>
            <a:prstGeom prst="rect">
              <a:avLst/>
            </a:prstGeom>
            <a:noFill/>
          </p:spPr>
          <p:txBody>
            <a:bodyPr wrap="square" rtlCol="0">
              <a:spAutoFit/>
            </a:bodyPr>
            <a:lstStyle/>
            <a:p>
              <a:r>
                <a:rPr lang="en-US" sz="1200" dirty="0" smtClean="0">
                  <a:solidFill>
                    <a:srgbClr val="F2F2F2"/>
                  </a:solidFill>
                </a:rPr>
                <a:t>CUSTER OBSERVATORY</a:t>
              </a:r>
              <a:endParaRPr lang="en-US" sz="1200" dirty="0">
                <a:solidFill>
                  <a:srgbClr val="F2F2F2"/>
                </a:solidFill>
              </a:endParaRPr>
            </a:p>
          </p:txBody>
        </p:sp>
      </p:grpSp>
      <p:pic>
        <p:nvPicPr>
          <p:cNvPr id="1034" name="Picture 10" descr="Z:\home\jhaupt\Desktop\Documents\Papers+Presentations_Mine\Public Talks\RadioAstronomy\lsst_trans.png"/>
          <p:cNvPicPr>
            <a:picLocks noChangeAspect="1" noChangeArrowheads="1"/>
          </p:cNvPicPr>
          <p:nvPr/>
        </p:nvPicPr>
        <p:blipFill>
          <a:blip r:embed="rId6" cstate="print"/>
          <a:srcRect/>
          <a:stretch>
            <a:fillRect/>
          </a:stretch>
        </p:blipFill>
        <p:spPr bwMode="auto">
          <a:xfrm>
            <a:off x="1374775" y="1240028"/>
            <a:ext cx="609600" cy="235712"/>
          </a:xfrm>
          <a:prstGeom prst="rect">
            <a:avLst/>
          </a:prstGeom>
          <a:noFill/>
        </p:spPr>
      </p:pic>
      <p:sp>
        <p:nvSpPr>
          <p:cNvPr id="25" name="Rounded Rectangle 24"/>
          <p:cNvSpPr/>
          <p:nvPr/>
        </p:nvSpPr>
        <p:spPr>
          <a:xfrm>
            <a:off x="247652" y="436562"/>
            <a:ext cx="1828800" cy="113823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72200" y="42208"/>
            <a:ext cx="3352800" cy="1938992"/>
          </a:xfrm>
          <a:prstGeom prst="rect">
            <a:avLst/>
          </a:prstGeom>
          <a:noFill/>
        </p:spPr>
        <p:txBody>
          <a:bodyPr wrap="square" rtlCol="0">
            <a:spAutoFit/>
          </a:bodyPr>
          <a:lstStyle/>
          <a:p>
            <a:r>
              <a:rPr lang="en-US" sz="4000" dirty="0" smtClean="0">
                <a:solidFill>
                  <a:srgbClr val="F2F2F2"/>
                </a:solidFill>
              </a:rPr>
              <a:t>Demystifying</a:t>
            </a:r>
          </a:p>
          <a:p>
            <a:r>
              <a:rPr lang="en-US" sz="4000" dirty="0" smtClean="0">
                <a:solidFill>
                  <a:srgbClr val="F2F2F2"/>
                </a:solidFill>
              </a:rPr>
              <a:t>Radio Astronomy</a:t>
            </a:r>
            <a:endParaRPr lang="en-US" sz="4000" dirty="0">
              <a:solidFill>
                <a:srgbClr val="F2F2F2"/>
              </a:solidFill>
            </a:endParaRPr>
          </a:p>
        </p:txBody>
      </p:sp>
      <p:sp>
        <p:nvSpPr>
          <p:cNvPr id="11" name="Slide Number Placeholder 10"/>
          <p:cNvSpPr>
            <a:spLocks noGrp="1"/>
          </p:cNvSpPr>
          <p:nvPr>
            <p:ph type="sldNum" sz="quarter" idx="12"/>
          </p:nvPr>
        </p:nvSpPr>
        <p:spPr/>
        <p:txBody>
          <a:bodyPr/>
          <a:lstStyle/>
          <a:p>
            <a:fld id="{04645663-BAB7-4E36-A979-6FC91EB5E5A8}" type="slidenum">
              <a:rPr lang="en-US" smtClean="0"/>
              <a:pPr/>
              <a:t>1</a:t>
            </a:fld>
            <a:endParaRPr lang="en-US"/>
          </a:p>
        </p:txBody>
      </p:sp>
      <p:sp>
        <p:nvSpPr>
          <p:cNvPr id="12" name="Footer Placeholder 11"/>
          <p:cNvSpPr>
            <a:spLocks noGrp="1"/>
          </p:cNvSpPr>
          <p:nvPr>
            <p:ph type="ftr" sz="quarter" idx="11"/>
          </p:nvPr>
        </p:nvSpPr>
        <p:spPr/>
        <p:txBody>
          <a:bodyPr/>
          <a:lstStyle/>
          <a:p>
            <a:r>
              <a:rPr lang="en-US" smtClean="0"/>
              <a:t>J. Haupt        Custer/LSST/BNL</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10</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p>
          <a:p>
            <a:pPr>
              <a:buFont typeface="Arial"/>
              <a:buChar char="•"/>
            </a:pPr>
            <a:r>
              <a:rPr lang="en-US" sz="2000" b="1" dirty="0" smtClean="0">
                <a:solidFill>
                  <a:schemeClr val="bg1"/>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p>
        </p:txBody>
      </p:sp>
      <p:sp>
        <p:nvSpPr>
          <p:cNvPr id="8" name="Left Brace 7"/>
          <p:cNvSpPr/>
          <p:nvPr/>
        </p:nvSpPr>
        <p:spPr>
          <a:xfrm>
            <a:off x="1868935" y="15450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descr="antenna_art_loch_lommand_scotland_10-11-2006.jpg"/>
          <p:cNvPicPr>
            <a:picLocks noChangeAspect="1"/>
          </p:cNvPicPr>
          <p:nvPr/>
        </p:nvPicPr>
        <p:blipFill>
          <a:blip r:embed="rId3"/>
          <a:stretch>
            <a:fillRect/>
          </a:stretch>
        </p:blipFill>
        <p:spPr>
          <a:xfrm>
            <a:off x="4495800" y="381000"/>
            <a:ext cx="2541034" cy="1905000"/>
          </a:xfrm>
          <a:prstGeom prst="rect">
            <a:avLst/>
          </a:prstGeom>
        </p:spPr>
      </p:pic>
      <p:pic>
        <p:nvPicPr>
          <p:cNvPr id="16" name="Picture 2" descr="Z:\home\jhaupt\Documents\Papers+Presentations_Mine\Public Talks\RadioAstronomy\Graphics\skewplanar440.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7239000" y="1432560"/>
            <a:ext cx="1219200" cy="975360"/>
          </a:xfrm>
          <a:prstGeom prst="rect">
            <a:avLst/>
          </a:prstGeom>
          <a:noFill/>
        </p:spPr>
      </p:pic>
      <p:pic>
        <p:nvPicPr>
          <p:cNvPr id="17" name="Picture 3" descr="Z:\home\jhaupt\Documents\Papers+Presentations_Mine\Public Talks\RadioAstronomy\Graphics\Schwarzbeck HLX 0810-LHCP Helical Antenna.jpg"/>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7239000" y="457200"/>
            <a:ext cx="1600200" cy="788008"/>
          </a:xfrm>
          <a:prstGeom prst="rect">
            <a:avLst/>
          </a:prstGeom>
          <a:noFill/>
        </p:spPr>
      </p:pic>
      <p:pic>
        <p:nvPicPr>
          <p:cNvPr id="18" name="Picture 5" descr="Z:\home\jhaupt\Documents\Papers+Presentations_Mine\Public Talks\RadioAstronomy\Graphics\AMTransmitter.jpg"/>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7692798" y="2743200"/>
            <a:ext cx="1070202" cy="1600200"/>
          </a:xfrm>
          <a:prstGeom prst="rect">
            <a:avLst/>
          </a:prstGeom>
          <a:noFill/>
        </p:spPr>
      </p:pic>
      <p:pic>
        <p:nvPicPr>
          <p:cNvPr id="19" name="Picture 6" descr="Z:\home\jhaupt\Documents\Papers+Presentations_Mine\Public Talks\RadioAstronomy\Graphics\Hor-Dip-4.jpg"/>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7620000" y="4495800"/>
            <a:ext cx="1219200" cy="914400"/>
          </a:xfrm>
          <a:prstGeom prst="rect">
            <a:avLst/>
          </a:prstGeom>
          <a:noFill/>
        </p:spPr>
      </p:pic>
      <p:pic>
        <p:nvPicPr>
          <p:cNvPr id="20" name="Picture 7" descr="Z:\home\jhaupt\Documents\Papers+Presentations_Mine\Public Talks\RadioAstronomy\Graphics\Loop_antenna.jpg"/>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5943600" y="2590800"/>
            <a:ext cx="1524000" cy="1143000"/>
          </a:xfrm>
          <a:prstGeom prst="rect">
            <a:avLst/>
          </a:prstGeom>
          <a:noFill/>
        </p:spPr>
      </p:pic>
      <p:pic>
        <p:nvPicPr>
          <p:cNvPr id="21" name="Picture 8" descr="Z:\home\jhaupt\Documents\Papers+Presentations_Mine\Public Talks\RadioAstronomy\Graphics\9601578_79548_full.jpg"/>
          <p:cNvPicPr>
            <a:picLocks noChangeAspect="1" noChangeArrowheads="1"/>
          </p:cNvPicPr>
          <p:nvPr/>
        </p:nvPicPr>
        <p:blipFill>
          <a:blip r:embed="rId9" cstate="print">
            <a:duotone>
              <a:prstClr val="black"/>
              <a:schemeClr val="accent5">
                <a:tint val="45000"/>
                <a:satMod val="400000"/>
              </a:schemeClr>
            </a:duotone>
          </a:blip>
          <a:srcRect l="14118" t="14118" r="18824" b="15294"/>
          <a:stretch>
            <a:fillRect/>
          </a:stretch>
        </p:blipFill>
        <p:spPr bwMode="auto">
          <a:xfrm>
            <a:off x="6477000" y="5105400"/>
            <a:ext cx="990600" cy="782053"/>
          </a:xfrm>
          <a:prstGeom prst="rect">
            <a:avLst/>
          </a:prstGeom>
          <a:noFill/>
        </p:spPr>
      </p:pic>
      <p:pic>
        <p:nvPicPr>
          <p:cNvPr id="22" name="Picture 9" descr="Z:\home\jhaupt\Documents\Papers+Presentations_Mine\Public Talks\RadioAstronomy\Graphics\lpda1151000.jpg"/>
          <p:cNvPicPr>
            <a:picLocks noChangeAspect="1" noChangeArrowheads="1"/>
          </p:cNvPicPr>
          <p:nvPr/>
        </p:nvPicPr>
        <p:blipFill>
          <a:blip r:embed="rId10" cstate="print">
            <a:duotone>
              <a:prstClr val="black"/>
              <a:schemeClr val="accent4">
                <a:tint val="45000"/>
                <a:satMod val="400000"/>
              </a:schemeClr>
            </a:duotone>
          </a:blip>
          <a:srcRect/>
          <a:stretch>
            <a:fillRect/>
          </a:stretch>
        </p:blipFill>
        <p:spPr bwMode="auto">
          <a:xfrm>
            <a:off x="1524000" y="381000"/>
            <a:ext cx="1146110" cy="990600"/>
          </a:xfrm>
          <a:prstGeom prst="rect">
            <a:avLst/>
          </a:prstGeom>
          <a:noFill/>
        </p:spPr>
      </p:pic>
      <p:pic>
        <p:nvPicPr>
          <p:cNvPr id="23" name="Picture 10" descr="Z:\home\jhaupt\Documents\Papers+Presentations_Mine\Public Talks\RadioAstronomy\Graphics\298_dual-16dbi-MIMO-4G-LTE-1800-mhz-yagi-antennas-2.jpg"/>
          <p:cNvPicPr>
            <a:picLocks noChangeAspect="1" noChangeArrowheads="1"/>
          </p:cNvPicPr>
          <p:nvPr/>
        </p:nvPicPr>
        <p:blipFill>
          <a:blip r:embed="rId11" cstate="print">
            <a:duotone>
              <a:prstClr val="black"/>
              <a:schemeClr val="accent4">
                <a:tint val="45000"/>
                <a:satMod val="400000"/>
              </a:schemeClr>
            </a:duotone>
          </a:blip>
          <a:srcRect/>
          <a:stretch>
            <a:fillRect/>
          </a:stretch>
        </p:blipFill>
        <p:spPr bwMode="auto">
          <a:xfrm>
            <a:off x="6324600" y="3962400"/>
            <a:ext cx="1116439" cy="957729"/>
          </a:xfrm>
          <a:prstGeom prst="rect">
            <a:avLst/>
          </a:prstGeom>
          <a:noFill/>
        </p:spPr>
      </p:pic>
      <p:pic>
        <p:nvPicPr>
          <p:cNvPr id="24" name="Picture 11" descr="Z:\home\jhaupt\Documents\Papers+Presentations_Mine\Public Talks\RadioAstronomy\Graphics\astro4k1.jpg"/>
          <p:cNvPicPr>
            <a:picLocks noChangeAspect="1" noChangeArrowheads="1"/>
          </p:cNvPicPr>
          <p:nvPr/>
        </p:nvPicPr>
        <p:blipFill>
          <a:blip r:embed="rId12">
            <a:duotone>
              <a:prstClr val="black"/>
              <a:schemeClr val="accent3">
                <a:tint val="45000"/>
                <a:satMod val="400000"/>
              </a:schemeClr>
            </a:duotone>
          </a:blip>
          <a:srcRect/>
          <a:stretch>
            <a:fillRect/>
          </a:stretch>
        </p:blipFill>
        <p:spPr bwMode="auto">
          <a:xfrm>
            <a:off x="2895600" y="381000"/>
            <a:ext cx="1363807" cy="106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rot="16200000" flipH="1">
            <a:off x="6667103" y="2931120"/>
            <a:ext cx="1066006" cy="3794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11</a:t>
            </a:fld>
            <a:endParaRPr lang="en-US"/>
          </a:p>
        </p:txBody>
      </p:sp>
      <p:sp>
        <p:nvSpPr>
          <p:cNvPr id="8" name="TextBox 7"/>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grpSp>
        <p:nvGrpSpPr>
          <p:cNvPr id="20" name="Group 19"/>
          <p:cNvGrpSpPr/>
          <p:nvPr/>
        </p:nvGrpSpPr>
        <p:grpSpPr>
          <a:xfrm>
            <a:off x="-685800" y="914400"/>
            <a:ext cx="10287000" cy="762000"/>
            <a:chOff x="-4038600" y="1143000"/>
            <a:chExt cx="10287000" cy="762000"/>
          </a:xfrm>
        </p:grpSpPr>
        <p:pic>
          <p:nvPicPr>
            <p:cNvPr id="24" name="Picture 11" descr="C:\Users\jhaupt\Documents\Presentations\NatureOfLightAndColor\SineWaves_Negative_Long.jpg"/>
            <p:cNvPicPr>
              <a:picLocks noChangeAspect="1" noChangeArrowheads="1"/>
            </p:cNvPicPr>
            <p:nvPr/>
          </p:nvPicPr>
          <p:blipFill>
            <a:blip r:embed="rId3">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3614" r="42168"/>
            <a:stretch>
              <a:fillRect/>
            </a:stretch>
          </p:blipFill>
          <p:spPr bwMode="auto">
            <a:xfrm>
              <a:off x="-4038600" y="1143000"/>
              <a:ext cx="102870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1" name="TextBox 30"/>
          <p:cNvSpPr txBox="1"/>
          <p:nvPr/>
        </p:nvSpPr>
        <p:spPr>
          <a:xfrm>
            <a:off x="6934200" y="2892623"/>
            <a:ext cx="533400" cy="400110"/>
          </a:xfrm>
          <a:prstGeom prst="rect">
            <a:avLst/>
          </a:prstGeom>
          <a:solidFill>
            <a:schemeClr val="bg2"/>
          </a:solidFill>
        </p:spPr>
        <p:txBody>
          <a:bodyPr wrap="square" rtlCol="0">
            <a:spAutoFit/>
          </a:bodyPr>
          <a:lstStyle/>
          <a:p>
            <a:pPr algn="ctr"/>
            <a:r>
              <a:rPr lang="el-GR" sz="2000" dirty="0" smtClean="0">
                <a:solidFill>
                  <a:schemeClr val="accent1"/>
                </a:solidFill>
              </a:rPr>
              <a:t>λ</a:t>
            </a:r>
            <a:r>
              <a:rPr lang="en-US" sz="2000" dirty="0" smtClean="0">
                <a:solidFill>
                  <a:schemeClr val="accent1"/>
                </a:solidFill>
              </a:rPr>
              <a:t>/2</a:t>
            </a:r>
            <a:endParaRPr lang="en-US" sz="2000" dirty="0">
              <a:solidFill>
                <a:schemeClr val="accent1"/>
              </a:solidFill>
            </a:endParaRPr>
          </a:p>
        </p:txBody>
      </p:sp>
      <p:pic>
        <p:nvPicPr>
          <p:cNvPr id="1028" name="Picture 4" descr="Z:\home\jhaupt\Desktop\Documents\Papers+Presentations_Mine\Public Talks\RadioAstronomy\Graphics\Half_–_Wave_Dipole.jpg"/>
          <p:cNvPicPr>
            <a:picLocks noChangeAspect="1" noChangeArrowheads="1"/>
          </p:cNvPicPr>
          <p:nvPr/>
        </p:nvPicPr>
        <p:blipFill>
          <a:blip r:embed="rId4" cstate="print">
            <a:clrChange>
              <a:clrFrom>
                <a:srgbClr val="9CA5AA"/>
              </a:clrFrom>
              <a:clrTo>
                <a:srgbClr val="9CA5AA">
                  <a:alpha val="0"/>
                </a:srgbClr>
              </a:clrTo>
            </a:clrChange>
          </a:blip>
          <a:srcRect/>
          <a:stretch>
            <a:fillRect/>
          </a:stretch>
        </p:blipFill>
        <p:spPr bwMode="auto">
          <a:xfrm>
            <a:off x="7467600" y="2130623"/>
            <a:ext cx="2286000" cy="1714500"/>
          </a:xfrm>
          <a:prstGeom prst="rect">
            <a:avLst/>
          </a:prstGeom>
          <a:noFill/>
        </p:spPr>
      </p:pic>
      <p:sp>
        <p:nvSpPr>
          <p:cNvPr id="38" name="Rectangle 37"/>
          <p:cNvSpPr/>
          <p:nvPr/>
        </p:nvSpPr>
        <p:spPr>
          <a:xfrm>
            <a:off x="838200" y="4343400"/>
            <a:ext cx="6781800" cy="1015663"/>
          </a:xfrm>
          <a:prstGeom prst="rect">
            <a:avLst/>
          </a:prstGeom>
        </p:spPr>
        <p:txBody>
          <a:bodyPr wrap="square">
            <a:spAutoFit/>
          </a:bodyPr>
          <a:lstStyle/>
          <a:p>
            <a:pPr>
              <a:buFont typeface="Arial"/>
              <a:buChar char="•"/>
            </a:pPr>
            <a:r>
              <a:rPr lang="en-US" sz="2000" dirty="0" smtClean="0"/>
              <a:t> Fundamental antenna form is the dipole: divided wire of certain length resonates with passing EM radiation</a:t>
            </a:r>
          </a:p>
          <a:p>
            <a:pPr>
              <a:buFont typeface="Arial"/>
              <a:buChar char="•"/>
            </a:pPr>
            <a:endParaRPr lang="en-US" sz="2000" dirty="0" smtClean="0"/>
          </a:p>
        </p:txBody>
      </p:sp>
      <p:sp>
        <p:nvSpPr>
          <p:cNvPr id="22" name="TextBox 21"/>
          <p:cNvSpPr txBox="1"/>
          <p:nvPr/>
        </p:nvSpPr>
        <p:spPr>
          <a:xfrm>
            <a:off x="7391400" y="3730823"/>
            <a:ext cx="1371600" cy="307777"/>
          </a:xfrm>
          <a:prstGeom prst="rect">
            <a:avLst/>
          </a:prstGeom>
          <a:noFill/>
        </p:spPr>
        <p:txBody>
          <a:bodyPr wrap="square" rtlCol="0">
            <a:spAutoFit/>
          </a:bodyPr>
          <a:lstStyle/>
          <a:p>
            <a:pPr algn="ctr"/>
            <a:r>
              <a:rPr lang="en-US" sz="1400" dirty="0" smtClean="0"/>
              <a:t>dipole antenna</a:t>
            </a:r>
            <a:endParaRPr lang="en-US" sz="1400" dirty="0"/>
          </a:p>
        </p:txBody>
      </p:sp>
      <p:cxnSp>
        <p:nvCxnSpPr>
          <p:cNvPr id="25" name="Straight Connector 24"/>
          <p:cNvCxnSpPr/>
          <p:nvPr/>
        </p:nvCxnSpPr>
        <p:spPr>
          <a:xfrm>
            <a:off x="1676400" y="5334000"/>
            <a:ext cx="1600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0419" y="5334000"/>
            <a:ext cx="1600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350419" y="5334000"/>
            <a:ext cx="2953075" cy="536575"/>
          </a:xfrm>
          <a:custGeom>
            <a:avLst/>
            <a:gdLst>
              <a:gd name="connsiteX0" fmla="*/ 6675 w 2953075"/>
              <a:gd name="connsiteY0" fmla="*/ 0 h 536575"/>
              <a:gd name="connsiteX1" fmla="*/ 325 w 2953075"/>
              <a:gd name="connsiteY1" fmla="*/ 34925 h 536575"/>
              <a:gd name="connsiteX2" fmla="*/ 6675 w 2953075"/>
              <a:gd name="connsiteY2" fmla="*/ 111125 h 536575"/>
              <a:gd name="connsiteX3" fmla="*/ 9850 w 2953075"/>
              <a:gd name="connsiteY3" fmla="*/ 120650 h 536575"/>
              <a:gd name="connsiteX4" fmla="*/ 16200 w 2953075"/>
              <a:gd name="connsiteY4" fmla="*/ 130175 h 536575"/>
              <a:gd name="connsiteX5" fmla="*/ 19375 w 2953075"/>
              <a:gd name="connsiteY5" fmla="*/ 139700 h 536575"/>
              <a:gd name="connsiteX6" fmla="*/ 38425 w 2953075"/>
              <a:gd name="connsiteY6" fmla="*/ 158750 h 536575"/>
              <a:gd name="connsiteX7" fmla="*/ 54300 w 2953075"/>
              <a:gd name="connsiteY7" fmla="*/ 177800 h 536575"/>
              <a:gd name="connsiteX8" fmla="*/ 60650 w 2953075"/>
              <a:gd name="connsiteY8" fmla="*/ 187325 h 536575"/>
              <a:gd name="connsiteX9" fmla="*/ 95575 w 2953075"/>
              <a:gd name="connsiteY9" fmla="*/ 219075 h 536575"/>
              <a:gd name="connsiteX10" fmla="*/ 120975 w 2953075"/>
              <a:gd name="connsiteY10" fmla="*/ 241300 h 536575"/>
              <a:gd name="connsiteX11" fmla="*/ 130500 w 2953075"/>
              <a:gd name="connsiteY11" fmla="*/ 250825 h 536575"/>
              <a:gd name="connsiteX12" fmla="*/ 152725 w 2953075"/>
              <a:gd name="connsiteY12" fmla="*/ 263525 h 536575"/>
              <a:gd name="connsiteX13" fmla="*/ 190825 w 2953075"/>
              <a:gd name="connsiteY13" fmla="*/ 288925 h 536575"/>
              <a:gd name="connsiteX14" fmla="*/ 219400 w 2953075"/>
              <a:gd name="connsiteY14" fmla="*/ 298450 h 536575"/>
              <a:gd name="connsiteX15" fmla="*/ 232100 w 2953075"/>
              <a:gd name="connsiteY15" fmla="*/ 304800 h 536575"/>
              <a:gd name="connsiteX16" fmla="*/ 260675 w 2953075"/>
              <a:gd name="connsiteY16" fmla="*/ 317500 h 536575"/>
              <a:gd name="connsiteX17" fmla="*/ 279725 w 2953075"/>
              <a:gd name="connsiteY17" fmla="*/ 323850 h 536575"/>
              <a:gd name="connsiteX18" fmla="*/ 314650 w 2953075"/>
              <a:gd name="connsiteY18" fmla="*/ 342900 h 536575"/>
              <a:gd name="connsiteX19" fmla="*/ 343225 w 2953075"/>
              <a:gd name="connsiteY19" fmla="*/ 355600 h 536575"/>
              <a:gd name="connsiteX20" fmla="*/ 390850 w 2953075"/>
              <a:gd name="connsiteY20" fmla="*/ 381000 h 536575"/>
              <a:gd name="connsiteX21" fmla="*/ 441650 w 2953075"/>
              <a:gd name="connsiteY21" fmla="*/ 400050 h 536575"/>
              <a:gd name="connsiteX22" fmla="*/ 571825 w 2953075"/>
              <a:gd name="connsiteY22" fmla="*/ 434975 h 536575"/>
              <a:gd name="connsiteX23" fmla="*/ 597225 w 2953075"/>
              <a:gd name="connsiteY23" fmla="*/ 441325 h 536575"/>
              <a:gd name="connsiteX24" fmla="*/ 648025 w 2953075"/>
              <a:gd name="connsiteY24" fmla="*/ 454025 h 536575"/>
              <a:gd name="connsiteX25" fmla="*/ 689300 w 2953075"/>
              <a:gd name="connsiteY25" fmla="*/ 466725 h 536575"/>
              <a:gd name="connsiteX26" fmla="*/ 708350 w 2953075"/>
              <a:gd name="connsiteY26" fmla="*/ 469900 h 536575"/>
              <a:gd name="connsiteX27" fmla="*/ 768675 w 2953075"/>
              <a:gd name="connsiteY27" fmla="*/ 476250 h 536575"/>
              <a:gd name="connsiteX28" fmla="*/ 1600525 w 2953075"/>
              <a:gd name="connsiteY28" fmla="*/ 536575 h 536575"/>
              <a:gd name="connsiteX29" fmla="*/ 1914850 w 2953075"/>
              <a:gd name="connsiteY29" fmla="*/ 520700 h 536575"/>
              <a:gd name="connsiteX30" fmla="*/ 2337125 w 2953075"/>
              <a:gd name="connsiteY30" fmla="*/ 514350 h 536575"/>
              <a:gd name="connsiteX31" fmla="*/ 2953075 w 2953075"/>
              <a:gd name="connsiteY31" fmla="*/ 508000 h 5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3075" h="536575">
                <a:moveTo>
                  <a:pt x="6675" y="0"/>
                </a:moveTo>
                <a:cubicBezTo>
                  <a:pt x="4086" y="10357"/>
                  <a:pt x="0" y="24849"/>
                  <a:pt x="325" y="34925"/>
                </a:cubicBezTo>
                <a:cubicBezTo>
                  <a:pt x="1147" y="60400"/>
                  <a:pt x="3860" y="85793"/>
                  <a:pt x="6675" y="111125"/>
                </a:cubicBezTo>
                <a:cubicBezTo>
                  <a:pt x="7045" y="114451"/>
                  <a:pt x="8353" y="117657"/>
                  <a:pt x="9850" y="120650"/>
                </a:cubicBezTo>
                <a:cubicBezTo>
                  <a:pt x="11557" y="124063"/>
                  <a:pt x="14493" y="126762"/>
                  <a:pt x="16200" y="130175"/>
                </a:cubicBezTo>
                <a:cubicBezTo>
                  <a:pt x="17697" y="133168"/>
                  <a:pt x="17320" y="137058"/>
                  <a:pt x="19375" y="139700"/>
                </a:cubicBezTo>
                <a:cubicBezTo>
                  <a:pt x="24888" y="146789"/>
                  <a:pt x="32676" y="151851"/>
                  <a:pt x="38425" y="158750"/>
                </a:cubicBezTo>
                <a:cubicBezTo>
                  <a:pt x="43717" y="165100"/>
                  <a:pt x="49225" y="171275"/>
                  <a:pt x="54300" y="177800"/>
                </a:cubicBezTo>
                <a:cubicBezTo>
                  <a:pt x="56643" y="180812"/>
                  <a:pt x="58097" y="184489"/>
                  <a:pt x="60650" y="187325"/>
                </a:cubicBezTo>
                <a:cubicBezTo>
                  <a:pt x="88752" y="218549"/>
                  <a:pt x="73415" y="200608"/>
                  <a:pt x="95575" y="219075"/>
                </a:cubicBezTo>
                <a:cubicBezTo>
                  <a:pt x="104218" y="226277"/>
                  <a:pt x="112650" y="233732"/>
                  <a:pt x="120975" y="241300"/>
                </a:cubicBezTo>
                <a:cubicBezTo>
                  <a:pt x="124297" y="244320"/>
                  <a:pt x="126822" y="248250"/>
                  <a:pt x="130500" y="250825"/>
                </a:cubicBezTo>
                <a:cubicBezTo>
                  <a:pt x="137490" y="255718"/>
                  <a:pt x="145526" y="258944"/>
                  <a:pt x="152725" y="263525"/>
                </a:cubicBezTo>
                <a:cubicBezTo>
                  <a:pt x="172839" y="276325"/>
                  <a:pt x="162020" y="275370"/>
                  <a:pt x="190825" y="288925"/>
                </a:cubicBezTo>
                <a:cubicBezTo>
                  <a:pt x="199910" y="293200"/>
                  <a:pt x="210029" y="294846"/>
                  <a:pt x="219400" y="298450"/>
                </a:cubicBezTo>
                <a:cubicBezTo>
                  <a:pt x="223818" y="300149"/>
                  <a:pt x="227803" y="302817"/>
                  <a:pt x="232100" y="304800"/>
                </a:cubicBezTo>
                <a:cubicBezTo>
                  <a:pt x="241564" y="309168"/>
                  <a:pt x="250997" y="313629"/>
                  <a:pt x="260675" y="317500"/>
                </a:cubicBezTo>
                <a:cubicBezTo>
                  <a:pt x="266890" y="319986"/>
                  <a:pt x="273669" y="321000"/>
                  <a:pt x="279725" y="323850"/>
                </a:cubicBezTo>
                <a:cubicBezTo>
                  <a:pt x="291724" y="329496"/>
                  <a:pt x="302789" y="336970"/>
                  <a:pt x="314650" y="342900"/>
                </a:cubicBezTo>
                <a:cubicBezTo>
                  <a:pt x="323973" y="347561"/>
                  <a:pt x="333902" y="350939"/>
                  <a:pt x="343225" y="355600"/>
                </a:cubicBezTo>
                <a:cubicBezTo>
                  <a:pt x="359317" y="363646"/>
                  <a:pt x="374453" y="373595"/>
                  <a:pt x="390850" y="381000"/>
                </a:cubicBezTo>
                <a:cubicBezTo>
                  <a:pt x="407332" y="388443"/>
                  <a:pt x="424634" y="393924"/>
                  <a:pt x="441650" y="400050"/>
                </a:cubicBezTo>
                <a:cubicBezTo>
                  <a:pt x="488387" y="416875"/>
                  <a:pt x="512484" y="420140"/>
                  <a:pt x="571825" y="434975"/>
                </a:cubicBezTo>
                <a:lnTo>
                  <a:pt x="597225" y="441325"/>
                </a:lnTo>
                <a:cubicBezTo>
                  <a:pt x="614158" y="445558"/>
                  <a:pt x="631342" y="448892"/>
                  <a:pt x="648025" y="454025"/>
                </a:cubicBezTo>
                <a:cubicBezTo>
                  <a:pt x="661783" y="458258"/>
                  <a:pt x="675379" y="463062"/>
                  <a:pt x="689300" y="466725"/>
                </a:cubicBezTo>
                <a:cubicBezTo>
                  <a:pt x="695526" y="468363"/>
                  <a:pt x="701958" y="469133"/>
                  <a:pt x="708350" y="469900"/>
                </a:cubicBezTo>
                <a:cubicBezTo>
                  <a:pt x="728425" y="472309"/>
                  <a:pt x="748512" y="474743"/>
                  <a:pt x="768675" y="476250"/>
                </a:cubicBezTo>
                <a:lnTo>
                  <a:pt x="1600525" y="536575"/>
                </a:lnTo>
                <a:cubicBezTo>
                  <a:pt x="1746586" y="516658"/>
                  <a:pt x="1662705" y="525503"/>
                  <a:pt x="1914850" y="520700"/>
                </a:cubicBezTo>
                <a:lnTo>
                  <a:pt x="2337125" y="514350"/>
                </a:lnTo>
                <a:cubicBezTo>
                  <a:pt x="2559827" y="469810"/>
                  <a:pt x="2358082" y="508000"/>
                  <a:pt x="2953075" y="508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267869" y="5334000"/>
            <a:ext cx="3054350" cy="609600"/>
          </a:xfrm>
          <a:custGeom>
            <a:avLst/>
            <a:gdLst>
              <a:gd name="connsiteX0" fmla="*/ 6675 w 2953075"/>
              <a:gd name="connsiteY0" fmla="*/ 0 h 536575"/>
              <a:gd name="connsiteX1" fmla="*/ 325 w 2953075"/>
              <a:gd name="connsiteY1" fmla="*/ 34925 h 536575"/>
              <a:gd name="connsiteX2" fmla="*/ 6675 w 2953075"/>
              <a:gd name="connsiteY2" fmla="*/ 111125 h 536575"/>
              <a:gd name="connsiteX3" fmla="*/ 9850 w 2953075"/>
              <a:gd name="connsiteY3" fmla="*/ 120650 h 536575"/>
              <a:gd name="connsiteX4" fmla="*/ 16200 w 2953075"/>
              <a:gd name="connsiteY4" fmla="*/ 130175 h 536575"/>
              <a:gd name="connsiteX5" fmla="*/ 19375 w 2953075"/>
              <a:gd name="connsiteY5" fmla="*/ 139700 h 536575"/>
              <a:gd name="connsiteX6" fmla="*/ 38425 w 2953075"/>
              <a:gd name="connsiteY6" fmla="*/ 158750 h 536575"/>
              <a:gd name="connsiteX7" fmla="*/ 54300 w 2953075"/>
              <a:gd name="connsiteY7" fmla="*/ 177800 h 536575"/>
              <a:gd name="connsiteX8" fmla="*/ 60650 w 2953075"/>
              <a:gd name="connsiteY8" fmla="*/ 187325 h 536575"/>
              <a:gd name="connsiteX9" fmla="*/ 95575 w 2953075"/>
              <a:gd name="connsiteY9" fmla="*/ 219075 h 536575"/>
              <a:gd name="connsiteX10" fmla="*/ 120975 w 2953075"/>
              <a:gd name="connsiteY10" fmla="*/ 241300 h 536575"/>
              <a:gd name="connsiteX11" fmla="*/ 130500 w 2953075"/>
              <a:gd name="connsiteY11" fmla="*/ 250825 h 536575"/>
              <a:gd name="connsiteX12" fmla="*/ 152725 w 2953075"/>
              <a:gd name="connsiteY12" fmla="*/ 263525 h 536575"/>
              <a:gd name="connsiteX13" fmla="*/ 190825 w 2953075"/>
              <a:gd name="connsiteY13" fmla="*/ 288925 h 536575"/>
              <a:gd name="connsiteX14" fmla="*/ 219400 w 2953075"/>
              <a:gd name="connsiteY14" fmla="*/ 298450 h 536575"/>
              <a:gd name="connsiteX15" fmla="*/ 232100 w 2953075"/>
              <a:gd name="connsiteY15" fmla="*/ 304800 h 536575"/>
              <a:gd name="connsiteX16" fmla="*/ 260675 w 2953075"/>
              <a:gd name="connsiteY16" fmla="*/ 317500 h 536575"/>
              <a:gd name="connsiteX17" fmla="*/ 279725 w 2953075"/>
              <a:gd name="connsiteY17" fmla="*/ 323850 h 536575"/>
              <a:gd name="connsiteX18" fmla="*/ 314650 w 2953075"/>
              <a:gd name="connsiteY18" fmla="*/ 342900 h 536575"/>
              <a:gd name="connsiteX19" fmla="*/ 343225 w 2953075"/>
              <a:gd name="connsiteY19" fmla="*/ 355600 h 536575"/>
              <a:gd name="connsiteX20" fmla="*/ 390850 w 2953075"/>
              <a:gd name="connsiteY20" fmla="*/ 381000 h 536575"/>
              <a:gd name="connsiteX21" fmla="*/ 441650 w 2953075"/>
              <a:gd name="connsiteY21" fmla="*/ 400050 h 536575"/>
              <a:gd name="connsiteX22" fmla="*/ 571825 w 2953075"/>
              <a:gd name="connsiteY22" fmla="*/ 434975 h 536575"/>
              <a:gd name="connsiteX23" fmla="*/ 597225 w 2953075"/>
              <a:gd name="connsiteY23" fmla="*/ 441325 h 536575"/>
              <a:gd name="connsiteX24" fmla="*/ 648025 w 2953075"/>
              <a:gd name="connsiteY24" fmla="*/ 454025 h 536575"/>
              <a:gd name="connsiteX25" fmla="*/ 689300 w 2953075"/>
              <a:gd name="connsiteY25" fmla="*/ 466725 h 536575"/>
              <a:gd name="connsiteX26" fmla="*/ 708350 w 2953075"/>
              <a:gd name="connsiteY26" fmla="*/ 469900 h 536575"/>
              <a:gd name="connsiteX27" fmla="*/ 768675 w 2953075"/>
              <a:gd name="connsiteY27" fmla="*/ 476250 h 536575"/>
              <a:gd name="connsiteX28" fmla="*/ 1600525 w 2953075"/>
              <a:gd name="connsiteY28" fmla="*/ 536575 h 536575"/>
              <a:gd name="connsiteX29" fmla="*/ 1914850 w 2953075"/>
              <a:gd name="connsiteY29" fmla="*/ 520700 h 536575"/>
              <a:gd name="connsiteX30" fmla="*/ 2337125 w 2953075"/>
              <a:gd name="connsiteY30" fmla="*/ 514350 h 536575"/>
              <a:gd name="connsiteX31" fmla="*/ 2953075 w 2953075"/>
              <a:gd name="connsiteY31" fmla="*/ 508000 h 5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3075" h="536575">
                <a:moveTo>
                  <a:pt x="6675" y="0"/>
                </a:moveTo>
                <a:cubicBezTo>
                  <a:pt x="4086" y="10357"/>
                  <a:pt x="0" y="24849"/>
                  <a:pt x="325" y="34925"/>
                </a:cubicBezTo>
                <a:cubicBezTo>
                  <a:pt x="1147" y="60400"/>
                  <a:pt x="3860" y="85793"/>
                  <a:pt x="6675" y="111125"/>
                </a:cubicBezTo>
                <a:cubicBezTo>
                  <a:pt x="7045" y="114451"/>
                  <a:pt x="8353" y="117657"/>
                  <a:pt x="9850" y="120650"/>
                </a:cubicBezTo>
                <a:cubicBezTo>
                  <a:pt x="11557" y="124063"/>
                  <a:pt x="14493" y="126762"/>
                  <a:pt x="16200" y="130175"/>
                </a:cubicBezTo>
                <a:cubicBezTo>
                  <a:pt x="17697" y="133168"/>
                  <a:pt x="17320" y="137058"/>
                  <a:pt x="19375" y="139700"/>
                </a:cubicBezTo>
                <a:cubicBezTo>
                  <a:pt x="24888" y="146789"/>
                  <a:pt x="32676" y="151851"/>
                  <a:pt x="38425" y="158750"/>
                </a:cubicBezTo>
                <a:cubicBezTo>
                  <a:pt x="43717" y="165100"/>
                  <a:pt x="49225" y="171275"/>
                  <a:pt x="54300" y="177800"/>
                </a:cubicBezTo>
                <a:cubicBezTo>
                  <a:pt x="56643" y="180812"/>
                  <a:pt x="58097" y="184489"/>
                  <a:pt x="60650" y="187325"/>
                </a:cubicBezTo>
                <a:cubicBezTo>
                  <a:pt x="88752" y="218549"/>
                  <a:pt x="73415" y="200608"/>
                  <a:pt x="95575" y="219075"/>
                </a:cubicBezTo>
                <a:cubicBezTo>
                  <a:pt x="104218" y="226277"/>
                  <a:pt x="112650" y="233732"/>
                  <a:pt x="120975" y="241300"/>
                </a:cubicBezTo>
                <a:cubicBezTo>
                  <a:pt x="124297" y="244320"/>
                  <a:pt x="126822" y="248250"/>
                  <a:pt x="130500" y="250825"/>
                </a:cubicBezTo>
                <a:cubicBezTo>
                  <a:pt x="137490" y="255718"/>
                  <a:pt x="145526" y="258944"/>
                  <a:pt x="152725" y="263525"/>
                </a:cubicBezTo>
                <a:cubicBezTo>
                  <a:pt x="172839" y="276325"/>
                  <a:pt x="162020" y="275370"/>
                  <a:pt x="190825" y="288925"/>
                </a:cubicBezTo>
                <a:cubicBezTo>
                  <a:pt x="199910" y="293200"/>
                  <a:pt x="210029" y="294846"/>
                  <a:pt x="219400" y="298450"/>
                </a:cubicBezTo>
                <a:cubicBezTo>
                  <a:pt x="223818" y="300149"/>
                  <a:pt x="227803" y="302817"/>
                  <a:pt x="232100" y="304800"/>
                </a:cubicBezTo>
                <a:cubicBezTo>
                  <a:pt x="241564" y="309168"/>
                  <a:pt x="250997" y="313629"/>
                  <a:pt x="260675" y="317500"/>
                </a:cubicBezTo>
                <a:cubicBezTo>
                  <a:pt x="266890" y="319986"/>
                  <a:pt x="273669" y="321000"/>
                  <a:pt x="279725" y="323850"/>
                </a:cubicBezTo>
                <a:cubicBezTo>
                  <a:pt x="291724" y="329496"/>
                  <a:pt x="302789" y="336970"/>
                  <a:pt x="314650" y="342900"/>
                </a:cubicBezTo>
                <a:cubicBezTo>
                  <a:pt x="323973" y="347561"/>
                  <a:pt x="333902" y="350939"/>
                  <a:pt x="343225" y="355600"/>
                </a:cubicBezTo>
                <a:cubicBezTo>
                  <a:pt x="359317" y="363646"/>
                  <a:pt x="374453" y="373595"/>
                  <a:pt x="390850" y="381000"/>
                </a:cubicBezTo>
                <a:cubicBezTo>
                  <a:pt x="407332" y="388443"/>
                  <a:pt x="424634" y="393924"/>
                  <a:pt x="441650" y="400050"/>
                </a:cubicBezTo>
                <a:cubicBezTo>
                  <a:pt x="488387" y="416875"/>
                  <a:pt x="512484" y="420140"/>
                  <a:pt x="571825" y="434975"/>
                </a:cubicBezTo>
                <a:lnTo>
                  <a:pt x="597225" y="441325"/>
                </a:lnTo>
                <a:cubicBezTo>
                  <a:pt x="614158" y="445558"/>
                  <a:pt x="631342" y="448892"/>
                  <a:pt x="648025" y="454025"/>
                </a:cubicBezTo>
                <a:cubicBezTo>
                  <a:pt x="661783" y="458258"/>
                  <a:pt x="675379" y="463062"/>
                  <a:pt x="689300" y="466725"/>
                </a:cubicBezTo>
                <a:cubicBezTo>
                  <a:pt x="695526" y="468363"/>
                  <a:pt x="701958" y="469133"/>
                  <a:pt x="708350" y="469900"/>
                </a:cubicBezTo>
                <a:cubicBezTo>
                  <a:pt x="728425" y="472309"/>
                  <a:pt x="748512" y="474743"/>
                  <a:pt x="768675" y="476250"/>
                </a:cubicBezTo>
                <a:lnTo>
                  <a:pt x="1600525" y="536575"/>
                </a:lnTo>
                <a:cubicBezTo>
                  <a:pt x="1746586" y="516658"/>
                  <a:pt x="1662705" y="525503"/>
                  <a:pt x="1914850" y="520700"/>
                </a:cubicBezTo>
                <a:lnTo>
                  <a:pt x="2337125" y="514350"/>
                </a:lnTo>
                <a:cubicBezTo>
                  <a:pt x="2559827" y="469810"/>
                  <a:pt x="2358082" y="508000"/>
                  <a:pt x="2953075" y="508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5" name="Picture 3" descr="Z:\home\jhaupt\Desktop\Documents\Papers+Presentations_Mine\Public Talks\RadioAstronomy\Graphics\ACSymbol.png"/>
          <p:cNvPicPr>
            <a:picLocks noChangeAspect="1" noChangeArrowheads="1"/>
          </p:cNvPicPr>
          <p:nvPr/>
        </p:nvPicPr>
        <p:blipFill>
          <a:blip r:embed="rId5" cstate="print"/>
          <a:srcRect/>
          <a:stretch>
            <a:fillRect/>
          </a:stretch>
        </p:blipFill>
        <p:spPr bwMode="auto">
          <a:xfrm>
            <a:off x="6400800" y="5562600"/>
            <a:ext cx="762000" cy="762000"/>
          </a:xfrm>
          <a:prstGeom prst="rect">
            <a:avLst/>
          </a:prstGeom>
          <a:noFill/>
        </p:spPr>
      </p:pic>
      <p:pic>
        <p:nvPicPr>
          <p:cNvPr id="1026" name="Picture 2" descr="Z:\home\jhaupt\Desktop\Documents\Papers+Presentations_Mine\Public Talks\RadioAstronomy\Graphics\WaveToy.jpg"/>
          <p:cNvPicPr>
            <a:picLocks noChangeAspect="1" noChangeArrowheads="1"/>
          </p:cNvPicPr>
          <p:nvPr/>
        </p:nvPicPr>
        <p:blipFill>
          <a:blip r:embed="rId6" cstate="print">
            <a:clrChange>
              <a:clrFrom>
                <a:srgbClr val="0C01FF"/>
              </a:clrFrom>
              <a:clrTo>
                <a:srgbClr val="0C01FF">
                  <a:alpha val="0"/>
                </a:srgbClr>
              </a:clrTo>
            </a:clrChange>
          </a:blip>
          <a:srcRect/>
          <a:stretch>
            <a:fillRect/>
          </a:stretch>
        </p:blipFill>
        <p:spPr bwMode="auto">
          <a:xfrm>
            <a:off x="1676400" y="2307514"/>
            <a:ext cx="3124200" cy="2112086"/>
          </a:xfrm>
          <a:prstGeom prst="rect">
            <a:avLst/>
          </a:prstGeom>
          <a:noFill/>
        </p:spPr>
      </p:pic>
      <p:sp>
        <p:nvSpPr>
          <p:cNvPr id="23" name="Rectangle 22"/>
          <p:cNvSpPr/>
          <p:nvPr/>
        </p:nvSpPr>
        <p:spPr>
          <a:xfrm>
            <a:off x="609600" y="1752600"/>
            <a:ext cx="5943600" cy="1015663"/>
          </a:xfrm>
          <a:prstGeom prst="rect">
            <a:avLst/>
          </a:prstGeom>
        </p:spPr>
        <p:txBody>
          <a:bodyPr wrap="square">
            <a:spAutoFit/>
          </a:bodyPr>
          <a:lstStyle/>
          <a:p>
            <a:r>
              <a:rPr lang="en-US" sz="2000" dirty="0" smtClean="0"/>
              <a:t>Antennas are electron “tanks” excited into oscillation by external perturbance: </a:t>
            </a:r>
          </a:p>
          <a:p>
            <a:pPr>
              <a:buFont typeface="Arial"/>
              <a:buChar char="•"/>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home\jhaupt\Desktop\Documents\Papers+Presentations_Mine\Public Talks\RadioAstronomy\Graphics\LPDA3m_2.jpg"/>
          <p:cNvPicPr>
            <a:picLocks noChangeAspect="1" noChangeArrowheads="1"/>
          </p:cNvPicPr>
          <p:nvPr/>
        </p:nvPicPr>
        <p:blipFill>
          <a:blip r:embed="rId3">
            <a:lum bright="20000" contrast="30000"/>
          </a:blip>
          <a:srcRect l="18392"/>
          <a:stretch>
            <a:fillRect/>
          </a:stretch>
        </p:blipFill>
        <p:spPr bwMode="auto">
          <a:xfrm>
            <a:off x="0" y="3128962"/>
            <a:ext cx="5410200" cy="3729038"/>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12</a:t>
            </a:fld>
            <a:endParaRPr lang="en-US"/>
          </a:p>
        </p:txBody>
      </p:sp>
      <p:grpSp>
        <p:nvGrpSpPr>
          <p:cNvPr id="3" name="Group 19"/>
          <p:cNvGrpSpPr/>
          <p:nvPr/>
        </p:nvGrpSpPr>
        <p:grpSpPr>
          <a:xfrm>
            <a:off x="-533400" y="914400"/>
            <a:ext cx="11277600" cy="762000"/>
            <a:chOff x="-3886200" y="1143000"/>
            <a:chExt cx="11277600" cy="762000"/>
          </a:xfrm>
        </p:grpSpPr>
        <p:pic>
          <p:nvPicPr>
            <p:cNvPr id="24" name="Picture 11" descr="C:\Users\jhaupt\Documents\Presentations\NatureOfLightAndColor\SineWaves_Negative_Long.jpg"/>
            <p:cNvPicPr>
              <a:picLocks noChangeAspect="1" noChangeArrowheads="1"/>
            </p:cNvPicPr>
            <p:nvPr/>
          </p:nvPicPr>
          <p:blipFill>
            <a:blip r:embed="rId4">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418" r="36144"/>
            <a:stretch>
              <a:fillRect/>
            </a:stretch>
          </p:blipFill>
          <p:spPr bwMode="auto">
            <a:xfrm>
              <a:off x="-3886200" y="1143000"/>
              <a:ext cx="112776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8" name="Rectangle 37"/>
          <p:cNvSpPr/>
          <p:nvPr/>
        </p:nvSpPr>
        <p:spPr>
          <a:xfrm>
            <a:off x="152400" y="1569184"/>
            <a:ext cx="6781800" cy="1015663"/>
          </a:xfrm>
          <a:prstGeom prst="rect">
            <a:avLst/>
          </a:prstGeom>
        </p:spPr>
        <p:txBody>
          <a:bodyPr wrap="square">
            <a:spAutoFit/>
          </a:bodyPr>
          <a:lstStyle/>
          <a:p>
            <a:pPr>
              <a:buFont typeface="Arial"/>
              <a:buChar char="•"/>
            </a:pPr>
            <a:r>
              <a:rPr lang="en-US" sz="2000" dirty="0" smtClean="0"/>
              <a:t> Sample case: Log Periodic Dipole Array (LPDA)</a:t>
            </a:r>
          </a:p>
          <a:p>
            <a:pPr>
              <a:buFont typeface="Arial"/>
              <a:buChar char="•"/>
            </a:pPr>
            <a:r>
              <a:rPr lang="en-US" sz="2000" dirty="0" smtClean="0"/>
              <a:t> Array of dipoles decreasing in size (increasing in resonant frequency) toward the front </a:t>
            </a:r>
          </a:p>
        </p:txBody>
      </p:sp>
      <p:sp>
        <p:nvSpPr>
          <p:cNvPr id="21" name="TextBox 20"/>
          <p:cNvSpPr txBox="1"/>
          <p:nvPr/>
        </p:nvSpPr>
        <p:spPr>
          <a:xfrm>
            <a:off x="6324600" y="2895600"/>
            <a:ext cx="2667000" cy="3108543"/>
          </a:xfrm>
          <a:prstGeom prst="rect">
            <a:avLst/>
          </a:prstGeom>
          <a:noFill/>
        </p:spPr>
        <p:txBody>
          <a:bodyPr wrap="square" rtlCol="0">
            <a:spAutoFit/>
          </a:bodyPr>
          <a:lstStyle/>
          <a:p>
            <a:r>
              <a:rPr lang="en-US" sz="2000" dirty="0" smtClean="0"/>
              <a:t>Same design, different frequencies:</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40MHz</a:t>
            </a:r>
          </a:p>
          <a:p>
            <a:endParaRPr lang="en-US" dirty="0" smtClean="0"/>
          </a:p>
          <a:p>
            <a:endParaRPr lang="en-US" dirty="0"/>
          </a:p>
        </p:txBody>
      </p:sp>
      <p:cxnSp>
        <p:nvCxnSpPr>
          <p:cNvPr id="28" name="Straight Connector 27"/>
          <p:cNvCxnSpPr/>
          <p:nvPr/>
        </p:nvCxnSpPr>
        <p:spPr>
          <a:xfrm flipV="1">
            <a:off x="4495800" y="5257800"/>
            <a:ext cx="18288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home\jhaupt\Desktop\Documents\Papers+Presentations_Mine\Public Talks\RadioAstronomy\Graphics\LPDA3m_2.jpg"/>
          <p:cNvPicPr>
            <a:picLocks noChangeAspect="1" noChangeArrowheads="1"/>
          </p:cNvPicPr>
          <p:nvPr/>
        </p:nvPicPr>
        <p:blipFill>
          <a:blip r:embed="rId3">
            <a:lum bright="20000" contrast="30000"/>
          </a:blip>
          <a:srcRect l="18392"/>
          <a:stretch>
            <a:fillRect/>
          </a:stretch>
        </p:blipFill>
        <p:spPr bwMode="auto">
          <a:xfrm>
            <a:off x="0" y="3128962"/>
            <a:ext cx="5410200" cy="3729038"/>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13</a:t>
            </a:fld>
            <a:endParaRPr lang="en-US"/>
          </a:p>
        </p:txBody>
      </p:sp>
      <p:pic>
        <p:nvPicPr>
          <p:cNvPr id="1026" name="Picture 2" descr="Z:\home\jhaupt\Desktop\Documents\Papers+Presentations_Mine\Public Talks\RadioAstronomy\Graphics\lpda1151000.jpg"/>
          <p:cNvPicPr>
            <a:picLocks noChangeAspect="1" noChangeArrowheads="1"/>
          </p:cNvPicPr>
          <p:nvPr/>
        </p:nvPicPr>
        <p:blipFill>
          <a:blip r:embed="rId4"/>
          <a:srcRect/>
          <a:stretch>
            <a:fillRect/>
          </a:stretch>
        </p:blipFill>
        <p:spPr bwMode="auto">
          <a:xfrm>
            <a:off x="3124200" y="3124200"/>
            <a:ext cx="2292220" cy="1981200"/>
          </a:xfrm>
          <a:prstGeom prst="rect">
            <a:avLst/>
          </a:prstGeom>
          <a:noFill/>
        </p:spPr>
      </p:pic>
      <p:grpSp>
        <p:nvGrpSpPr>
          <p:cNvPr id="3" name="Group 19"/>
          <p:cNvGrpSpPr/>
          <p:nvPr/>
        </p:nvGrpSpPr>
        <p:grpSpPr>
          <a:xfrm>
            <a:off x="-533400" y="914400"/>
            <a:ext cx="11277600" cy="762000"/>
            <a:chOff x="-3886200" y="1143000"/>
            <a:chExt cx="11277600" cy="762000"/>
          </a:xfrm>
        </p:grpSpPr>
        <p:pic>
          <p:nvPicPr>
            <p:cNvPr id="24" name="Picture 11" descr="C:\Users\jhaupt\Documents\Presentations\NatureOfLightAndColor\SineWaves_Negative_Long.jpg"/>
            <p:cNvPicPr>
              <a:picLocks noChangeAspect="1" noChangeArrowheads="1"/>
            </p:cNvPicPr>
            <p:nvPr/>
          </p:nvPicPr>
          <p:blipFill>
            <a:blip r:embed="rId5">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418" r="36144"/>
            <a:stretch>
              <a:fillRect/>
            </a:stretch>
          </p:blipFill>
          <p:spPr bwMode="auto">
            <a:xfrm>
              <a:off x="-3886200" y="1143000"/>
              <a:ext cx="112776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8" name="Rectangle 37"/>
          <p:cNvSpPr/>
          <p:nvPr/>
        </p:nvSpPr>
        <p:spPr>
          <a:xfrm>
            <a:off x="152400" y="1569184"/>
            <a:ext cx="6781800" cy="1015663"/>
          </a:xfrm>
          <a:prstGeom prst="rect">
            <a:avLst/>
          </a:prstGeom>
        </p:spPr>
        <p:txBody>
          <a:bodyPr wrap="square">
            <a:spAutoFit/>
          </a:bodyPr>
          <a:lstStyle/>
          <a:p>
            <a:pPr>
              <a:buFont typeface="Arial"/>
              <a:buChar char="•"/>
            </a:pPr>
            <a:r>
              <a:rPr lang="en-US" sz="2000" dirty="0" smtClean="0"/>
              <a:t> Sample case: Log Periodic Dipole Array (LPDA)</a:t>
            </a:r>
          </a:p>
          <a:p>
            <a:pPr>
              <a:buFont typeface="Arial"/>
              <a:buChar char="•"/>
            </a:pPr>
            <a:r>
              <a:rPr lang="en-US" sz="2000" dirty="0" smtClean="0"/>
              <a:t> Array of dipoles decreasing in size (increasing in resonant frequency) toward the front </a:t>
            </a:r>
          </a:p>
        </p:txBody>
      </p:sp>
      <p:sp>
        <p:nvSpPr>
          <p:cNvPr id="21" name="TextBox 20"/>
          <p:cNvSpPr txBox="1"/>
          <p:nvPr/>
        </p:nvSpPr>
        <p:spPr>
          <a:xfrm>
            <a:off x="6324600" y="2895600"/>
            <a:ext cx="2667000" cy="3108543"/>
          </a:xfrm>
          <a:prstGeom prst="rect">
            <a:avLst/>
          </a:prstGeom>
          <a:noFill/>
        </p:spPr>
        <p:txBody>
          <a:bodyPr wrap="square" rtlCol="0">
            <a:spAutoFit/>
          </a:bodyPr>
          <a:lstStyle/>
          <a:p>
            <a:r>
              <a:rPr lang="en-US" sz="2000" dirty="0" smtClean="0"/>
              <a:t>Same design, different frequencies:</a:t>
            </a:r>
          </a:p>
          <a:p>
            <a:endParaRPr lang="en-US" sz="2000" dirty="0" smtClean="0"/>
          </a:p>
          <a:p>
            <a:endParaRPr lang="en-US" sz="2000" dirty="0" smtClean="0"/>
          </a:p>
          <a:p>
            <a:endParaRPr lang="en-US" sz="2000" dirty="0" smtClean="0"/>
          </a:p>
          <a:p>
            <a:r>
              <a:rPr lang="en-US" sz="2000" dirty="0" smtClean="0"/>
              <a:t>500MHz</a:t>
            </a:r>
          </a:p>
          <a:p>
            <a:endParaRPr lang="en-US" sz="2000" dirty="0" smtClean="0"/>
          </a:p>
          <a:p>
            <a:r>
              <a:rPr lang="en-US" sz="2000" dirty="0" smtClean="0"/>
              <a:t>40MHz</a:t>
            </a:r>
          </a:p>
          <a:p>
            <a:endParaRPr lang="en-US" dirty="0" smtClean="0"/>
          </a:p>
          <a:p>
            <a:endParaRPr lang="en-US" dirty="0"/>
          </a:p>
        </p:txBody>
      </p:sp>
      <p:cxnSp>
        <p:nvCxnSpPr>
          <p:cNvPr id="26" name="Straight Connector 25"/>
          <p:cNvCxnSpPr/>
          <p:nvPr/>
        </p:nvCxnSpPr>
        <p:spPr>
          <a:xfrm>
            <a:off x="5257800" y="44958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95800" y="5257800"/>
            <a:ext cx="18288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home\jhaupt\Desktop\Documents\Papers+Presentations_Mine\Public Talks\RadioAstronomy\Graphics\LPDA3m_2.jpg"/>
          <p:cNvPicPr>
            <a:picLocks noChangeAspect="1" noChangeArrowheads="1"/>
          </p:cNvPicPr>
          <p:nvPr/>
        </p:nvPicPr>
        <p:blipFill>
          <a:blip r:embed="rId3">
            <a:lum bright="20000" contrast="30000"/>
          </a:blip>
          <a:srcRect l="18392"/>
          <a:stretch>
            <a:fillRect/>
          </a:stretch>
        </p:blipFill>
        <p:spPr bwMode="auto">
          <a:xfrm>
            <a:off x="0" y="3128962"/>
            <a:ext cx="5410200" cy="3729038"/>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14</a:t>
            </a:fld>
            <a:endParaRPr lang="en-US"/>
          </a:p>
        </p:txBody>
      </p:sp>
      <p:pic>
        <p:nvPicPr>
          <p:cNvPr id="1026" name="Picture 2" descr="Z:\home\jhaupt\Desktop\Documents\Papers+Presentations_Mine\Public Talks\RadioAstronomy\Graphics\lpda1151000.jpg"/>
          <p:cNvPicPr>
            <a:picLocks noChangeAspect="1" noChangeArrowheads="1"/>
          </p:cNvPicPr>
          <p:nvPr/>
        </p:nvPicPr>
        <p:blipFill>
          <a:blip r:embed="rId4"/>
          <a:srcRect/>
          <a:stretch>
            <a:fillRect/>
          </a:stretch>
        </p:blipFill>
        <p:spPr bwMode="auto">
          <a:xfrm>
            <a:off x="3124200" y="3124200"/>
            <a:ext cx="2292220" cy="1981200"/>
          </a:xfrm>
          <a:prstGeom prst="rect">
            <a:avLst/>
          </a:prstGeom>
          <a:noFill/>
        </p:spPr>
      </p:pic>
      <p:pic>
        <p:nvPicPr>
          <p:cNvPr id="2050" name="Picture 2" descr="Z:\home\jhaupt\Desktop\Documents\Papers+Presentations_Mine\Public Talks\RadioAstronomy\Graphics\LPDA_2p4GHz.jpg"/>
          <p:cNvPicPr>
            <a:picLocks noChangeAspect="1" noChangeArrowheads="1"/>
          </p:cNvPicPr>
          <p:nvPr/>
        </p:nvPicPr>
        <p:blipFill>
          <a:blip r:embed="rId5" cstate="print"/>
          <a:srcRect/>
          <a:stretch>
            <a:fillRect/>
          </a:stretch>
        </p:blipFill>
        <p:spPr bwMode="auto">
          <a:xfrm>
            <a:off x="4380856" y="3124200"/>
            <a:ext cx="1029344" cy="685800"/>
          </a:xfrm>
          <a:prstGeom prst="rect">
            <a:avLst/>
          </a:prstGeom>
          <a:noFill/>
        </p:spPr>
      </p:pic>
      <p:grpSp>
        <p:nvGrpSpPr>
          <p:cNvPr id="3" name="Group 19"/>
          <p:cNvGrpSpPr/>
          <p:nvPr/>
        </p:nvGrpSpPr>
        <p:grpSpPr>
          <a:xfrm>
            <a:off x="-533400" y="914400"/>
            <a:ext cx="11277600" cy="762000"/>
            <a:chOff x="-3886200" y="1143000"/>
            <a:chExt cx="11277600" cy="762000"/>
          </a:xfrm>
        </p:grpSpPr>
        <p:pic>
          <p:nvPicPr>
            <p:cNvPr id="24" name="Picture 11" descr="C:\Users\jhaupt\Documents\Presentations\NatureOfLightAndColor\SineWaves_Negative_Long.jpg"/>
            <p:cNvPicPr>
              <a:picLocks noChangeAspect="1" noChangeArrowheads="1"/>
            </p:cNvPicPr>
            <p:nvPr/>
          </p:nvPicPr>
          <p:blipFill>
            <a:blip r:embed="rId6">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418" r="36144"/>
            <a:stretch>
              <a:fillRect/>
            </a:stretch>
          </p:blipFill>
          <p:spPr bwMode="auto">
            <a:xfrm>
              <a:off x="-3886200" y="1143000"/>
              <a:ext cx="112776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8" name="Rectangle 37"/>
          <p:cNvSpPr/>
          <p:nvPr/>
        </p:nvSpPr>
        <p:spPr>
          <a:xfrm>
            <a:off x="152400" y="1569184"/>
            <a:ext cx="6781800" cy="1015663"/>
          </a:xfrm>
          <a:prstGeom prst="rect">
            <a:avLst/>
          </a:prstGeom>
        </p:spPr>
        <p:txBody>
          <a:bodyPr wrap="square">
            <a:spAutoFit/>
          </a:bodyPr>
          <a:lstStyle/>
          <a:p>
            <a:pPr>
              <a:buFont typeface="Arial"/>
              <a:buChar char="•"/>
            </a:pPr>
            <a:r>
              <a:rPr lang="en-US" sz="2000" dirty="0" smtClean="0"/>
              <a:t> Sample case: Log Periodic Dipole Array (LPDA)</a:t>
            </a:r>
          </a:p>
          <a:p>
            <a:pPr>
              <a:buFont typeface="Arial"/>
              <a:buChar char="•"/>
            </a:pPr>
            <a:r>
              <a:rPr lang="en-US" sz="2000" dirty="0" smtClean="0"/>
              <a:t> Array of dipoles decreasing in size (increasing in resonant frequency) toward the front </a:t>
            </a:r>
          </a:p>
        </p:txBody>
      </p:sp>
      <p:sp>
        <p:nvSpPr>
          <p:cNvPr id="21" name="TextBox 20"/>
          <p:cNvSpPr txBox="1"/>
          <p:nvPr/>
        </p:nvSpPr>
        <p:spPr>
          <a:xfrm>
            <a:off x="6324600" y="2895600"/>
            <a:ext cx="2667000" cy="3108543"/>
          </a:xfrm>
          <a:prstGeom prst="rect">
            <a:avLst/>
          </a:prstGeom>
          <a:noFill/>
        </p:spPr>
        <p:txBody>
          <a:bodyPr wrap="square" rtlCol="0">
            <a:spAutoFit/>
          </a:bodyPr>
          <a:lstStyle/>
          <a:p>
            <a:r>
              <a:rPr lang="en-US" sz="2000" dirty="0" smtClean="0"/>
              <a:t>Same design, different frequencies:</a:t>
            </a:r>
          </a:p>
          <a:p>
            <a:endParaRPr lang="en-US" sz="2000" dirty="0" smtClean="0"/>
          </a:p>
          <a:p>
            <a:r>
              <a:rPr lang="en-US" sz="2000" dirty="0" smtClean="0"/>
              <a:t>2GHz</a:t>
            </a:r>
          </a:p>
          <a:p>
            <a:endParaRPr lang="en-US" sz="2000" dirty="0" smtClean="0"/>
          </a:p>
          <a:p>
            <a:r>
              <a:rPr lang="en-US" sz="2000" dirty="0" smtClean="0"/>
              <a:t>500MHz</a:t>
            </a:r>
          </a:p>
          <a:p>
            <a:endParaRPr lang="en-US" sz="2000" dirty="0" smtClean="0"/>
          </a:p>
          <a:p>
            <a:r>
              <a:rPr lang="en-US" sz="2000" dirty="0" smtClean="0"/>
              <a:t>40MHz</a:t>
            </a:r>
          </a:p>
          <a:p>
            <a:endParaRPr lang="en-US" dirty="0" smtClean="0"/>
          </a:p>
          <a:p>
            <a:endParaRPr lang="en-US" dirty="0"/>
          </a:p>
        </p:txBody>
      </p:sp>
      <p:cxnSp>
        <p:nvCxnSpPr>
          <p:cNvPr id="23" name="Straight Connector 22"/>
          <p:cNvCxnSpPr>
            <a:stCxn id="2050" idx="3"/>
          </p:cNvCxnSpPr>
          <p:nvPr/>
        </p:nvCxnSpPr>
        <p:spPr>
          <a:xfrm>
            <a:off x="5410200" y="3467100"/>
            <a:ext cx="9144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44958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95800" y="5257800"/>
            <a:ext cx="18288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home\jhaupt\Desktop\Documents\Papers+Presentations_Mine\Public Talks\RadioAstronomy\Graphics\LPDA3m_2.jpg"/>
          <p:cNvPicPr>
            <a:picLocks noChangeAspect="1" noChangeArrowheads="1"/>
          </p:cNvPicPr>
          <p:nvPr/>
        </p:nvPicPr>
        <p:blipFill>
          <a:blip r:embed="rId3">
            <a:lum bright="20000" contrast="30000"/>
          </a:blip>
          <a:srcRect l="18392"/>
          <a:stretch>
            <a:fillRect/>
          </a:stretch>
        </p:blipFill>
        <p:spPr bwMode="auto">
          <a:xfrm>
            <a:off x="0" y="3128962"/>
            <a:ext cx="5410200" cy="3729038"/>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15</a:t>
            </a:fld>
            <a:endParaRPr lang="en-US"/>
          </a:p>
        </p:txBody>
      </p:sp>
      <p:pic>
        <p:nvPicPr>
          <p:cNvPr id="1026" name="Picture 2" descr="Z:\home\jhaupt\Desktop\Documents\Papers+Presentations_Mine\Public Talks\RadioAstronomy\Graphics\lpda1151000.jpg"/>
          <p:cNvPicPr>
            <a:picLocks noChangeAspect="1" noChangeArrowheads="1"/>
          </p:cNvPicPr>
          <p:nvPr/>
        </p:nvPicPr>
        <p:blipFill>
          <a:blip r:embed="rId4"/>
          <a:srcRect/>
          <a:stretch>
            <a:fillRect/>
          </a:stretch>
        </p:blipFill>
        <p:spPr bwMode="auto">
          <a:xfrm>
            <a:off x="3124200" y="3124200"/>
            <a:ext cx="2292220" cy="1981200"/>
          </a:xfrm>
          <a:prstGeom prst="rect">
            <a:avLst/>
          </a:prstGeom>
          <a:noFill/>
        </p:spPr>
      </p:pic>
      <p:pic>
        <p:nvPicPr>
          <p:cNvPr id="2050" name="Picture 2" descr="Z:\home\jhaupt\Desktop\Documents\Papers+Presentations_Mine\Public Talks\RadioAstronomy\Graphics\LPDA_2p4GHz.jpg"/>
          <p:cNvPicPr>
            <a:picLocks noChangeAspect="1" noChangeArrowheads="1"/>
          </p:cNvPicPr>
          <p:nvPr/>
        </p:nvPicPr>
        <p:blipFill>
          <a:blip r:embed="rId5" cstate="print"/>
          <a:srcRect/>
          <a:stretch>
            <a:fillRect/>
          </a:stretch>
        </p:blipFill>
        <p:spPr bwMode="auto">
          <a:xfrm>
            <a:off x="4380856" y="3124200"/>
            <a:ext cx="1029344" cy="685800"/>
          </a:xfrm>
          <a:prstGeom prst="rect">
            <a:avLst/>
          </a:prstGeom>
          <a:noFill/>
        </p:spPr>
      </p:pic>
      <p:grpSp>
        <p:nvGrpSpPr>
          <p:cNvPr id="3" name="Group 19"/>
          <p:cNvGrpSpPr/>
          <p:nvPr/>
        </p:nvGrpSpPr>
        <p:grpSpPr>
          <a:xfrm>
            <a:off x="-533400" y="914400"/>
            <a:ext cx="11277600" cy="762000"/>
            <a:chOff x="-3886200" y="1143000"/>
            <a:chExt cx="11277600" cy="762000"/>
          </a:xfrm>
        </p:grpSpPr>
        <p:pic>
          <p:nvPicPr>
            <p:cNvPr id="24" name="Picture 11" descr="C:\Users\jhaupt\Documents\Presentations\NatureOfLightAndColor\SineWaves_Negative_Long.jpg"/>
            <p:cNvPicPr>
              <a:picLocks noChangeAspect="1" noChangeArrowheads="1"/>
            </p:cNvPicPr>
            <p:nvPr/>
          </p:nvPicPr>
          <p:blipFill>
            <a:blip r:embed="rId6">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418" r="36144"/>
            <a:stretch>
              <a:fillRect/>
            </a:stretch>
          </p:blipFill>
          <p:spPr bwMode="auto">
            <a:xfrm>
              <a:off x="-3886200" y="1143000"/>
              <a:ext cx="112776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8" name="Rectangle 37"/>
          <p:cNvSpPr/>
          <p:nvPr/>
        </p:nvSpPr>
        <p:spPr>
          <a:xfrm>
            <a:off x="152400" y="1569184"/>
            <a:ext cx="6781800" cy="707886"/>
          </a:xfrm>
          <a:prstGeom prst="rect">
            <a:avLst/>
          </a:prstGeom>
        </p:spPr>
        <p:txBody>
          <a:bodyPr wrap="square">
            <a:spAutoFit/>
          </a:bodyPr>
          <a:lstStyle/>
          <a:p>
            <a:pPr>
              <a:buFont typeface="Arial"/>
              <a:buChar char="•"/>
            </a:pPr>
            <a:r>
              <a:rPr lang="en-US" sz="2000" dirty="0" smtClean="0"/>
              <a:t> How far can scaling go?</a:t>
            </a:r>
          </a:p>
          <a:p>
            <a:pPr>
              <a:buFont typeface="Arial"/>
              <a:buChar char="•"/>
            </a:pPr>
            <a:r>
              <a:rPr lang="en-US" sz="2000" dirty="0" smtClean="0"/>
              <a:t> Could you make an antenna for </a:t>
            </a:r>
            <a:r>
              <a:rPr lang="en-US" sz="2000" i="1" dirty="0" smtClean="0"/>
              <a:t>visible light?</a:t>
            </a:r>
            <a:endParaRPr lang="en-US" sz="2000" dirty="0" smtClean="0"/>
          </a:p>
        </p:txBody>
      </p:sp>
      <p:sp>
        <p:nvSpPr>
          <p:cNvPr id="21" name="TextBox 20"/>
          <p:cNvSpPr txBox="1"/>
          <p:nvPr/>
        </p:nvSpPr>
        <p:spPr>
          <a:xfrm>
            <a:off x="6324600" y="2895600"/>
            <a:ext cx="2667000" cy="3108543"/>
          </a:xfrm>
          <a:prstGeom prst="rect">
            <a:avLst/>
          </a:prstGeom>
          <a:noFill/>
        </p:spPr>
        <p:txBody>
          <a:bodyPr wrap="square" rtlCol="0">
            <a:spAutoFit/>
          </a:bodyPr>
          <a:lstStyle/>
          <a:p>
            <a:r>
              <a:rPr lang="en-US" sz="2000" dirty="0" smtClean="0"/>
              <a:t>Same design, different frequencies:</a:t>
            </a:r>
          </a:p>
          <a:p>
            <a:endParaRPr lang="en-US" sz="2000" dirty="0" smtClean="0"/>
          </a:p>
          <a:p>
            <a:r>
              <a:rPr lang="en-US" sz="2000" dirty="0" smtClean="0"/>
              <a:t>2GHz</a:t>
            </a:r>
          </a:p>
          <a:p>
            <a:endParaRPr lang="en-US" sz="2000" dirty="0" smtClean="0"/>
          </a:p>
          <a:p>
            <a:r>
              <a:rPr lang="en-US" sz="2000" dirty="0" smtClean="0"/>
              <a:t>500MHz</a:t>
            </a:r>
          </a:p>
          <a:p>
            <a:endParaRPr lang="en-US" sz="2000" dirty="0" smtClean="0"/>
          </a:p>
          <a:p>
            <a:r>
              <a:rPr lang="en-US" sz="2000" dirty="0" smtClean="0"/>
              <a:t>40MHz</a:t>
            </a:r>
          </a:p>
          <a:p>
            <a:endParaRPr lang="en-US" dirty="0" smtClean="0"/>
          </a:p>
          <a:p>
            <a:endParaRPr lang="en-US" dirty="0"/>
          </a:p>
        </p:txBody>
      </p:sp>
      <p:cxnSp>
        <p:nvCxnSpPr>
          <p:cNvPr id="23" name="Straight Connector 22"/>
          <p:cNvCxnSpPr>
            <a:stCxn id="2050" idx="3"/>
          </p:cNvCxnSpPr>
          <p:nvPr/>
        </p:nvCxnSpPr>
        <p:spPr>
          <a:xfrm>
            <a:off x="5410200" y="3467100"/>
            <a:ext cx="9144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4495800"/>
            <a:ext cx="1066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95800" y="5257800"/>
            <a:ext cx="18288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16</a:t>
            </a:fld>
            <a:endParaRPr lang="en-US"/>
          </a:p>
        </p:txBody>
      </p:sp>
      <p:grpSp>
        <p:nvGrpSpPr>
          <p:cNvPr id="3" name="Group 19"/>
          <p:cNvGrpSpPr/>
          <p:nvPr/>
        </p:nvGrpSpPr>
        <p:grpSpPr>
          <a:xfrm>
            <a:off x="-533400" y="914400"/>
            <a:ext cx="11277600" cy="762000"/>
            <a:chOff x="-3886200" y="1143000"/>
            <a:chExt cx="11277600" cy="762000"/>
          </a:xfrm>
        </p:grpSpPr>
        <p:pic>
          <p:nvPicPr>
            <p:cNvPr id="24" name="Picture 11" descr="C:\Users\jhaupt\Documents\Presentations\NatureOfLightAndColor\SineWaves_Negative_Long.jpg"/>
            <p:cNvPicPr>
              <a:picLocks noChangeAspect="1" noChangeArrowheads="1"/>
            </p:cNvPicPr>
            <p:nvPr/>
          </p:nvPicPr>
          <p:blipFill>
            <a:blip r:embed="rId3">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418" r="36144"/>
            <a:stretch>
              <a:fillRect/>
            </a:stretch>
          </p:blipFill>
          <p:spPr bwMode="auto">
            <a:xfrm>
              <a:off x="-3886200" y="1143000"/>
              <a:ext cx="11277600" cy="4143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6" name="Straight Connector 35"/>
            <p:cNvCxnSpPr/>
            <p:nvPr/>
          </p:nvCxnSpPr>
          <p:spPr>
            <a:xfrm rot="5400000">
              <a:off x="20581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1447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62200" y="1676400"/>
              <a:ext cx="2743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1504890"/>
              <a:ext cx="228600" cy="400110"/>
            </a:xfrm>
            <a:prstGeom prst="rect">
              <a:avLst/>
            </a:prstGeom>
            <a:solidFill>
              <a:schemeClr val="bg2"/>
            </a:solidFill>
          </p:spPr>
          <p:txBody>
            <a:bodyPr wrap="square" rtlCol="0">
              <a:spAutoFit/>
            </a:bodyPr>
            <a:lstStyle/>
            <a:p>
              <a:pPr algn="ctr"/>
              <a:r>
                <a:rPr lang="el-GR" sz="2000" dirty="0">
                  <a:solidFill>
                    <a:schemeClr val="accent1"/>
                  </a:solidFill>
                </a:rPr>
                <a:t>λ</a:t>
              </a:r>
              <a:endParaRPr lang="en-US" sz="2000" dirty="0">
                <a:solidFill>
                  <a:schemeClr val="accent1"/>
                </a:solidFill>
              </a:endParaRPr>
            </a:p>
          </p:txBody>
        </p:sp>
      </p:grpSp>
      <p:sp>
        <p:nvSpPr>
          <p:cNvPr id="38" name="Rectangle 37"/>
          <p:cNvSpPr/>
          <p:nvPr/>
        </p:nvSpPr>
        <p:spPr>
          <a:xfrm>
            <a:off x="152400" y="1569184"/>
            <a:ext cx="6781800" cy="707886"/>
          </a:xfrm>
          <a:prstGeom prst="rect">
            <a:avLst/>
          </a:prstGeom>
        </p:spPr>
        <p:txBody>
          <a:bodyPr wrap="square">
            <a:spAutoFit/>
          </a:bodyPr>
          <a:lstStyle/>
          <a:p>
            <a:pPr>
              <a:buFont typeface="Arial"/>
              <a:buChar char="•"/>
            </a:pPr>
            <a:r>
              <a:rPr lang="en-US" sz="2000" dirty="0" smtClean="0"/>
              <a:t> How far can scaling go?</a:t>
            </a:r>
          </a:p>
          <a:p>
            <a:pPr>
              <a:buFont typeface="Arial"/>
              <a:buChar char="•"/>
            </a:pPr>
            <a:r>
              <a:rPr lang="en-US" sz="2000" dirty="0" smtClean="0"/>
              <a:t> Could you make an antenna for </a:t>
            </a:r>
            <a:r>
              <a:rPr lang="en-US" sz="2000" i="1" dirty="0" smtClean="0"/>
              <a:t>visible light? </a:t>
            </a:r>
            <a:r>
              <a:rPr lang="en-US" sz="2000" dirty="0" smtClean="0"/>
              <a:t>Yes.</a:t>
            </a:r>
            <a:r>
              <a:rPr lang="en-US" sz="2000" i="1" dirty="0" smtClean="0"/>
              <a:t> </a:t>
            </a:r>
            <a:endParaRPr lang="en-US" sz="2000" dirty="0" smtClean="0"/>
          </a:p>
        </p:txBody>
      </p:sp>
      <p:pic>
        <p:nvPicPr>
          <p:cNvPr id="3073" name="Picture 1" descr="Z:\home\jhaupt\Desktop\Documents\Papers+Presentations_Mine\Public Talks\RadioAstronomy\Graphics\Nano-Antenna-Closeup.jpg"/>
          <p:cNvPicPr>
            <a:picLocks noChangeAspect="1" noChangeArrowheads="1"/>
          </p:cNvPicPr>
          <p:nvPr/>
        </p:nvPicPr>
        <p:blipFill>
          <a:blip r:embed="rId4"/>
          <a:srcRect t="1125" b="1310"/>
          <a:stretch>
            <a:fillRect/>
          </a:stretch>
        </p:blipFill>
        <p:spPr bwMode="auto">
          <a:xfrm>
            <a:off x="2133600" y="2686756"/>
            <a:ext cx="4572000" cy="3364088"/>
          </a:xfrm>
          <a:prstGeom prst="rect">
            <a:avLst/>
          </a:prstGeom>
          <a:noFill/>
        </p:spPr>
      </p:pic>
      <p:sp>
        <p:nvSpPr>
          <p:cNvPr id="13" name="TextBox 12"/>
          <p:cNvSpPr txBox="1"/>
          <p:nvPr/>
        </p:nvSpPr>
        <p:spPr>
          <a:xfrm>
            <a:off x="304800" y="206514"/>
            <a:ext cx="6096000" cy="707886"/>
          </a:xfrm>
          <a:prstGeom prst="rect">
            <a:avLst/>
          </a:prstGeom>
          <a:noFill/>
        </p:spPr>
        <p:txBody>
          <a:bodyPr wrap="square" rtlCol="0">
            <a:spAutoFit/>
          </a:bodyPr>
          <a:lstStyle/>
          <a:p>
            <a:r>
              <a:rPr lang="en-US" sz="4000" dirty="0" smtClean="0"/>
              <a:t>Antennas</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17</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554735" y="1295400"/>
            <a:ext cx="6513065"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b="1" dirty="0" smtClean="0">
                <a:solidFill>
                  <a:schemeClr val="bg1"/>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solidFill>
                <a:srgbClr val="5F5F5F"/>
              </a:solidFill>
            </a:endParaRPr>
          </a:p>
        </p:txBody>
      </p:sp>
      <p:sp>
        <p:nvSpPr>
          <p:cNvPr id="8" name="Left Brace 7"/>
          <p:cNvSpPr/>
          <p:nvPr/>
        </p:nvSpPr>
        <p:spPr>
          <a:xfrm>
            <a:off x="2286000" y="13164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5F5F"/>
              </a:solidFill>
            </a:endParaRPr>
          </a:p>
        </p:txBody>
      </p:sp>
      <p:sp>
        <p:nvSpPr>
          <p:cNvPr id="10" name="Left Brace 9"/>
          <p:cNvSpPr/>
          <p:nvPr/>
        </p:nvSpPr>
        <p:spPr>
          <a:xfrm>
            <a:off x="2286000" y="43644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5F5F"/>
              </a:solidFill>
            </a:endParaRPr>
          </a:p>
        </p:txBody>
      </p:sp>
      <p:sp>
        <p:nvSpPr>
          <p:cNvPr id="11" name="TextBox 10"/>
          <p:cNvSpPr txBox="1"/>
          <p:nvPr/>
        </p:nvSpPr>
        <p:spPr>
          <a:xfrm>
            <a:off x="1029630" y="16212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493265" y="31452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493265" y="44801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2286000" y="25908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5F5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304800"/>
            <a:ext cx="6248400" cy="707886"/>
          </a:xfrm>
          <a:prstGeom prst="rect">
            <a:avLst/>
          </a:prstGeom>
          <a:noFill/>
        </p:spPr>
        <p:txBody>
          <a:bodyPr wrap="square" rtlCol="0">
            <a:spAutoFit/>
          </a:bodyPr>
          <a:lstStyle/>
          <a:p>
            <a:r>
              <a:rPr lang="en-US" sz="4000" dirty="0" smtClean="0"/>
              <a:t>History of radio</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18</a:t>
            </a:fld>
            <a:endParaRPr lang="en-US"/>
          </a:p>
        </p:txBody>
      </p:sp>
      <p:sp>
        <p:nvSpPr>
          <p:cNvPr id="7" name="TextBox 6"/>
          <p:cNvSpPr txBox="1"/>
          <p:nvPr/>
        </p:nvSpPr>
        <p:spPr>
          <a:xfrm>
            <a:off x="533400" y="1295400"/>
            <a:ext cx="8229600" cy="2492990"/>
          </a:xfrm>
          <a:prstGeom prst="rect">
            <a:avLst/>
          </a:prstGeom>
          <a:noFill/>
        </p:spPr>
        <p:txBody>
          <a:bodyPr wrap="square" rtlCol="0">
            <a:spAutoFit/>
          </a:bodyPr>
          <a:lstStyle/>
          <a:p>
            <a:r>
              <a:rPr lang="en-US" sz="2400" dirty="0" smtClean="0"/>
              <a:t>1850s:</a:t>
            </a:r>
            <a:r>
              <a:rPr lang="en-US" sz="2000" dirty="0" smtClean="0"/>
              <a:t> M. Faraday proposes concept of electric fields</a:t>
            </a:r>
          </a:p>
          <a:p>
            <a:r>
              <a:rPr lang="en-US" sz="2400" dirty="0" smtClean="0"/>
              <a:t>1873: </a:t>
            </a:r>
            <a:r>
              <a:rPr lang="en-US" sz="2000" dirty="0" smtClean="0"/>
              <a:t>Maxwell publishes theory. Makes powerful mathematical prediction that fields can propagate in open space and that light is an example of this effect. Math is cumbersome.</a:t>
            </a:r>
          </a:p>
          <a:p>
            <a:r>
              <a:rPr lang="en-US" sz="2400" dirty="0" smtClean="0"/>
              <a:t>1884: </a:t>
            </a:r>
            <a:r>
              <a:rPr lang="en-US" sz="2000" dirty="0" smtClean="0"/>
              <a:t>O. Heaviside refines Maxwell’s theory.</a:t>
            </a:r>
          </a:p>
          <a:p>
            <a:r>
              <a:rPr lang="en-US" sz="2400" dirty="0" smtClean="0"/>
              <a:t>1880s: </a:t>
            </a:r>
            <a:r>
              <a:rPr lang="en-US" sz="2000" dirty="0" smtClean="0"/>
              <a:t>D. Hughes &amp; H. Hertz separately prove Maxwell by demonstrating in lab</a:t>
            </a:r>
          </a:p>
        </p:txBody>
      </p:sp>
      <p:pic>
        <p:nvPicPr>
          <p:cNvPr id="1026" name="Picture 2" descr="Z:\home\jhaupt\Desktop\Documents\Papers+Presentations_Mine\Public Talks\RadioAstronomy\Graphics\SignalLigh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54874" y="3344549"/>
            <a:ext cx="1089126" cy="1456051"/>
          </a:xfrm>
          <a:prstGeom prst="rect">
            <a:avLst/>
          </a:prstGeom>
          <a:noFill/>
        </p:spPr>
      </p:pic>
      <p:sp>
        <p:nvSpPr>
          <p:cNvPr id="9" name="TextBox 8"/>
          <p:cNvSpPr txBox="1"/>
          <p:nvPr/>
        </p:nvSpPr>
        <p:spPr>
          <a:xfrm>
            <a:off x="914400" y="3810000"/>
            <a:ext cx="6781800" cy="646331"/>
          </a:xfrm>
          <a:prstGeom prst="rect">
            <a:avLst/>
          </a:prstGeom>
          <a:noFill/>
        </p:spPr>
        <p:txBody>
          <a:bodyPr wrap="square" rtlCol="0">
            <a:spAutoFit/>
          </a:bodyPr>
          <a:lstStyle/>
          <a:p>
            <a:pPr algn="ctr"/>
            <a:r>
              <a:rPr lang="en-US" i="1" dirty="0" smtClean="0"/>
              <a:t>Folks realize physical mechanism of “</a:t>
            </a:r>
            <a:r>
              <a:rPr lang="en-US" i="1" dirty="0" err="1" smtClean="0"/>
              <a:t>Hertzian</a:t>
            </a:r>
            <a:r>
              <a:rPr lang="en-US" i="1" dirty="0" smtClean="0"/>
              <a:t> Waves” could be used to communicate. Think of light signaling.</a:t>
            </a:r>
          </a:p>
        </p:txBody>
      </p:sp>
      <p:sp>
        <p:nvSpPr>
          <p:cNvPr id="10" name="TextBox 9"/>
          <p:cNvSpPr txBox="1"/>
          <p:nvPr/>
        </p:nvSpPr>
        <p:spPr>
          <a:xfrm>
            <a:off x="533400" y="4643735"/>
            <a:ext cx="8229600" cy="2123658"/>
          </a:xfrm>
          <a:prstGeom prst="rect">
            <a:avLst/>
          </a:prstGeom>
          <a:noFill/>
        </p:spPr>
        <p:txBody>
          <a:bodyPr wrap="square" rtlCol="0">
            <a:spAutoFit/>
          </a:bodyPr>
          <a:lstStyle/>
          <a:p>
            <a:r>
              <a:rPr lang="en-US" sz="2400" dirty="0" smtClean="0"/>
              <a:t>1890s: </a:t>
            </a:r>
            <a:r>
              <a:rPr lang="en-US" sz="2000" dirty="0" smtClean="0"/>
              <a:t>Simple signaling commercialized (Morse adopted from telegraphy) </a:t>
            </a:r>
          </a:p>
          <a:p>
            <a:r>
              <a:rPr lang="en-US" sz="2400" dirty="0" smtClean="0"/>
              <a:t>1900s: </a:t>
            </a:r>
            <a:r>
              <a:rPr lang="en-US" sz="2000" dirty="0" smtClean="0"/>
              <a:t>First demonstrations of analog sound (e.g. voice) over radio, and first radio navigation systems created</a:t>
            </a:r>
          </a:p>
          <a:p>
            <a:r>
              <a:rPr lang="en-US" sz="2400" dirty="0" smtClean="0"/>
              <a:t>1920: </a:t>
            </a:r>
            <a:r>
              <a:rPr lang="en-US" sz="2000" dirty="0" smtClean="0"/>
              <a:t>First broadcast radio stations start transmitting</a:t>
            </a:r>
          </a:p>
          <a:p>
            <a:endParaRPr lang="en-US" sz="2000" dirty="0" smtClean="0"/>
          </a:p>
          <a:p>
            <a:pPr>
              <a:buFont typeface="Arial"/>
              <a:buChar char="•"/>
            </a:pP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304800"/>
            <a:ext cx="6248400" cy="707886"/>
          </a:xfrm>
          <a:prstGeom prst="rect">
            <a:avLst/>
          </a:prstGeom>
          <a:noFill/>
        </p:spPr>
        <p:txBody>
          <a:bodyPr wrap="square" rtlCol="0">
            <a:spAutoFit/>
          </a:bodyPr>
          <a:lstStyle/>
          <a:p>
            <a:r>
              <a:rPr lang="en-US" sz="4000" dirty="0" smtClean="0"/>
              <a:t>History of radio</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19</a:t>
            </a:fld>
            <a:endParaRPr lang="en-US"/>
          </a:p>
        </p:txBody>
      </p:sp>
      <p:sp>
        <p:nvSpPr>
          <p:cNvPr id="7" name="TextBox 6"/>
          <p:cNvSpPr txBox="1"/>
          <p:nvPr/>
        </p:nvSpPr>
        <p:spPr>
          <a:xfrm>
            <a:off x="685800" y="1295400"/>
            <a:ext cx="7772400" cy="769441"/>
          </a:xfrm>
          <a:prstGeom prst="rect">
            <a:avLst/>
          </a:prstGeom>
          <a:noFill/>
        </p:spPr>
        <p:txBody>
          <a:bodyPr wrap="square" rtlCol="0">
            <a:spAutoFit/>
          </a:bodyPr>
          <a:lstStyle/>
          <a:p>
            <a:pPr algn="ctr"/>
            <a:r>
              <a:rPr lang="en-US" sz="2400" dirty="0" smtClean="0"/>
              <a:t>1927: </a:t>
            </a:r>
            <a:r>
              <a:rPr lang="en-US" sz="2000" dirty="0" smtClean="0"/>
              <a:t>Bell’s transatlantic “radiotelephone” service goes online.</a:t>
            </a:r>
          </a:p>
          <a:p>
            <a:pPr algn="ctr">
              <a:buFont typeface="Arial"/>
              <a:buChar char="•"/>
            </a:pPr>
            <a:endParaRPr lang="en-US" sz="2000" dirty="0" smtClean="0"/>
          </a:p>
        </p:txBody>
      </p:sp>
      <p:pic>
        <p:nvPicPr>
          <p:cNvPr id="2051" name="Picture 3" descr="Z:\home\jhaupt\Desktop\Documents\Papers+Presentations_Mine\Public Talks\RadioAstronomy\Graphics\BellRadioMap.png"/>
          <p:cNvPicPr>
            <a:picLocks noChangeAspect="1" noChangeArrowheads="1"/>
          </p:cNvPicPr>
          <p:nvPr/>
        </p:nvPicPr>
        <p:blipFill>
          <a:blip r:embed="rId3"/>
          <a:srcRect/>
          <a:stretch>
            <a:fillRect/>
          </a:stretch>
        </p:blipFill>
        <p:spPr bwMode="auto">
          <a:xfrm>
            <a:off x="1447800" y="2211458"/>
            <a:ext cx="6324600" cy="38437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2</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7" name="TextBox 6"/>
          <p:cNvSpPr txBox="1"/>
          <p:nvPr/>
        </p:nvSpPr>
        <p:spPr>
          <a:xfrm>
            <a:off x="609600" y="304800"/>
            <a:ext cx="3581400" cy="707886"/>
          </a:xfrm>
          <a:prstGeom prst="rect">
            <a:avLst/>
          </a:prstGeom>
          <a:noFill/>
        </p:spPr>
        <p:txBody>
          <a:bodyPr wrap="square" rtlCol="0">
            <a:spAutoFit/>
          </a:bodyPr>
          <a:lstStyle/>
          <a:p>
            <a:r>
              <a:rPr lang="en-US" sz="4000" dirty="0" smtClean="0"/>
              <a:t>Outline</a:t>
            </a:r>
            <a:endParaRPr lang="en-US" sz="4000"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t> Radio &amp; light </a:t>
            </a:r>
          </a:p>
          <a:p>
            <a:pPr>
              <a:buFont typeface="Arial"/>
              <a:buChar char="•"/>
            </a:pPr>
            <a:endParaRPr lang="en-US" sz="2000" dirty="0" smtClean="0"/>
          </a:p>
          <a:p>
            <a:pPr>
              <a:buFont typeface="Arial"/>
              <a:buChar char="•"/>
            </a:pPr>
            <a:r>
              <a:rPr lang="en-US" sz="2000" dirty="0" smtClean="0"/>
              <a:t> Antennas</a:t>
            </a:r>
          </a:p>
          <a:p>
            <a:pPr>
              <a:buFont typeface="Arial"/>
              <a:buChar char="•"/>
            </a:pPr>
            <a:endParaRPr lang="en-US" sz="2000" dirty="0" smtClean="0"/>
          </a:p>
          <a:p>
            <a:pPr>
              <a:buFont typeface="Arial"/>
              <a:buChar char="•"/>
            </a:pPr>
            <a:r>
              <a:rPr lang="en-US" sz="2000" dirty="0" smtClean="0"/>
              <a:t> Short history of radio astronomy </a:t>
            </a:r>
          </a:p>
          <a:p>
            <a:endParaRPr lang="en-US" sz="2000" dirty="0" smtClean="0"/>
          </a:p>
          <a:p>
            <a:pPr>
              <a:buFont typeface="Arial"/>
              <a:buChar char="•"/>
            </a:pPr>
            <a:r>
              <a:rPr lang="en-US" sz="2000" dirty="0" smtClean="0"/>
              <a:t> Science summary</a:t>
            </a:r>
          </a:p>
          <a:p>
            <a:pPr>
              <a:buFont typeface="Arial"/>
              <a:buChar char="•"/>
            </a:pPr>
            <a:endParaRPr lang="en-US" sz="2000" dirty="0" smtClean="0"/>
          </a:p>
          <a:p>
            <a:pPr>
              <a:buFont typeface="Arial"/>
              <a:buChar char="•"/>
            </a:pPr>
            <a:r>
              <a:rPr lang="en-US" sz="2000" dirty="0" smtClean="0"/>
              <a:t> Radio optics (yes)</a:t>
            </a:r>
          </a:p>
          <a:p>
            <a:pPr>
              <a:buFont typeface="Arial"/>
              <a:buChar char="•"/>
            </a:pPr>
            <a:endParaRPr lang="en-US" sz="2000" dirty="0" smtClean="0"/>
          </a:p>
          <a:p>
            <a:pPr>
              <a:buFont typeface="Arial"/>
              <a:buChar char="•"/>
            </a:pPr>
            <a:r>
              <a:rPr lang="en-US" sz="2000" dirty="0" smtClean="0"/>
              <a:t> Introduction to amateur radio astronomy </a:t>
            </a:r>
          </a:p>
          <a:p>
            <a:pPr>
              <a:buFont typeface="Arial"/>
              <a:buChar char="•"/>
            </a:pPr>
            <a:endParaRPr lang="en-US" sz="2000" dirty="0" smtClean="0"/>
          </a:p>
          <a:p>
            <a:pPr>
              <a:buFont typeface="Arial"/>
              <a:buChar char="•"/>
            </a:pPr>
            <a:r>
              <a:rPr lang="en-US" sz="2000" dirty="0" smtClean="0"/>
              <a:t> New frontier: Imaging with a homebrew radio telescope</a:t>
            </a:r>
          </a:p>
          <a:p>
            <a:pPr>
              <a:buFont typeface="Arial"/>
              <a:buChar char="•"/>
            </a:pPr>
            <a:endParaRPr lang="en-US" dirty="0"/>
          </a:p>
        </p:txBody>
      </p:sp>
      <p:sp>
        <p:nvSpPr>
          <p:cNvPr id="8" name="Left Brace 7"/>
          <p:cNvSpPr/>
          <p:nvPr/>
        </p:nvSpPr>
        <p:spPr>
          <a:xfrm>
            <a:off x="1868935" y="1545074"/>
            <a:ext cx="304800"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t>Foundation</a:t>
            </a:r>
            <a:endParaRPr lang="en-US" dirty="0"/>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t>Radio Astronomy</a:t>
            </a:r>
            <a:endParaRPr lang="en-US" dirty="0"/>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t>Amateur </a:t>
            </a:r>
          </a:p>
          <a:p>
            <a:pPr algn="r"/>
            <a:r>
              <a:rPr lang="en-US" dirty="0" smtClean="0"/>
              <a:t>Radio Astronomy</a:t>
            </a:r>
            <a:endParaRPr lang="en-US" dirty="0"/>
          </a:p>
        </p:txBody>
      </p:sp>
      <p:sp>
        <p:nvSpPr>
          <p:cNvPr id="15" name="Left Brace 14"/>
          <p:cNvSpPr/>
          <p:nvPr/>
        </p:nvSpPr>
        <p:spPr>
          <a:xfrm>
            <a:off x="1868935" y="2819400"/>
            <a:ext cx="304800" cy="14688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20</a:t>
            </a:fld>
            <a:endParaRPr lang="en-US"/>
          </a:p>
        </p:txBody>
      </p:sp>
      <p:sp>
        <p:nvSpPr>
          <p:cNvPr id="7" name="TextBox 6"/>
          <p:cNvSpPr txBox="1"/>
          <p:nvPr/>
        </p:nvSpPr>
        <p:spPr>
          <a:xfrm>
            <a:off x="685800" y="1295400"/>
            <a:ext cx="7772400" cy="769441"/>
          </a:xfrm>
          <a:prstGeom prst="rect">
            <a:avLst/>
          </a:prstGeom>
          <a:noFill/>
        </p:spPr>
        <p:txBody>
          <a:bodyPr wrap="square" rtlCol="0">
            <a:spAutoFit/>
          </a:bodyPr>
          <a:lstStyle/>
          <a:p>
            <a:pPr algn="ctr"/>
            <a:r>
              <a:rPr lang="en-US" sz="2400" dirty="0" smtClean="0"/>
              <a:t>1927: </a:t>
            </a:r>
            <a:r>
              <a:rPr lang="en-US" sz="2000" dirty="0" smtClean="0"/>
              <a:t>Bell’s transatlantic “radiotelephone” service goes online.</a:t>
            </a:r>
          </a:p>
          <a:p>
            <a:pPr algn="ctr">
              <a:buFont typeface="Arial"/>
              <a:buChar char="•"/>
            </a:pPr>
            <a:endParaRPr lang="en-US" sz="2000" dirty="0" smtClean="0"/>
          </a:p>
        </p:txBody>
      </p:sp>
      <p:pic>
        <p:nvPicPr>
          <p:cNvPr id="2051" name="Picture 3" descr="Z:\home\jhaupt\Desktop\Documents\Papers+Presentations_Mine\Public Talks\RadioAstronomy\Graphics\BellRadioMap.png"/>
          <p:cNvPicPr>
            <a:picLocks noChangeAspect="1" noChangeArrowheads="1"/>
          </p:cNvPicPr>
          <p:nvPr/>
        </p:nvPicPr>
        <p:blipFill>
          <a:blip r:embed="rId3"/>
          <a:srcRect/>
          <a:stretch>
            <a:fillRect/>
          </a:stretch>
        </p:blipFill>
        <p:spPr bwMode="auto">
          <a:xfrm>
            <a:off x="1447800" y="2211458"/>
            <a:ext cx="6324600" cy="38437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21</a:t>
            </a:fld>
            <a:endParaRPr lang="en-US"/>
          </a:p>
        </p:txBody>
      </p:sp>
      <p:sp>
        <p:nvSpPr>
          <p:cNvPr id="7" name="TextBox 6"/>
          <p:cNvSpPr txBox="1"/>
          <p:nvPr/>
        </p:nvSpPr>
        <p:spPr>
          <a:xfrm>
            <a:off x="685800" y="1219200"/>
            <a:ext cx="7772400" cy="1692771"/>
          </a:xfrm>
          <a:prstGeom prst="rect">
            <a:avLst/>
          </a:prstGeom>
          <a:noFill/>
        </p:spPr>
        <p:txBody>
          <a:bodyPr wrap="square" rtlCol="0">
            <a:spAutoFit/>
          </a:bodyPr>
          <a:lstStyle/>
          <a:p>
            <a:pPr>
              <a:buFont typeface="Arial"/>
              <a:buChar char="•"/>
            </a:pPr>
            <a:r>
              <a:rPr lang="en-US" sz="2000" dirty="0" smtClean="0"/>
              <a:t> </a:t>
            </a:r>
            <a:r>
              <a:rPr lang="en-US" sz="2400" dirty="0" smtClean="0"/>
              <a:t>1930: </a:t>
            </a:r>
            <a:r>
              <a:rPr lang="en-US" sz="2000" dirty="0" smtClean="0"/>
              <a:t>Karl </a:t>
            </a:r>
            <a:r>
              <a:rPr lang="en-US" sz="2000" dirty="0" err="1" smtClean="0"/>
              <a:t>Jansky’s</a:t>
            </a:r>
            <a:r>
              <a:rPr lang="en-US" sz="2000" dirty="0" smtClean="0"/>
              <a:t> 20.5 MHz rotating beam antenna starts looking for sources of communications interference and notices “a very steady hiss-type static”</a:t>
            </a:r>
          </a:p>
          <a:p>
            <a:pPr>
              <a:buFont typeface="Arial"/>
              <a:buChar char="•"/>
            </a:pPr>
            <a:endParaRPr lang="en-US" sz="2000" dirty="0" smtClean="0"/>
          </a:p>
          <a:p>
            <a:pPr>
              <a:buFont typeface="Arial"/>
              <a:buChar char="•"/>
            </a:pPr>
            <a:endParaRPr lang="en-US" sz="2000" dirty="0" smtClean="0"/>
          </a:p>
        </p:txBody>
      </p:sp>
      <p:pic>
        <p:nvPicPr>
          <p:cNvPr id="2050" name="Picture 2" descr="Z:\home\jhaupt\Desktop\Documents\Papers+Presentations_Mine\Public Talks\RadioAstronomy\Karl_Guthe_Jansky_radio_telescope.jpeg"/>
          <p:cNvPicPr>
            <a:picLocks noChangeAspect="1" noChangeArrowheads="1"/>
          </p:cNvPicPr>
          <p:nvPr/>
        </p:nvPicPr>
        <p:blipFill>
          <a:blip r:embed="rId3"/>
          <a:srcRect/>
          <a:stretch>
            <a:fillRect/>
          </a:stretch>
        </p:blipFill>
        <p:spPr bwMode="auto">
          <a:xfrm>
            <a:off x="2286000" y="2362200"/>
            <a:ext cx="4621161" cy="3581400"/>
          </a:xfrm>
          <a:prstGeom prst="rect">
            <a:avLst/>
          </a:prstGeom>
          <a:noFill/>
        </p:spPr>
      </p:pic>
      <p:sp>
        <p:nvSpPr>
          <p:cNvPr id="9" name="TextBox 8"/>
          <p:cNvSpPr txBox="1"/>
          <p:nvPr/>
        </p:nvSpPr>
        <p:spPr>
          <a:xfrm>
            <a:off x="2362200" y="5943600"/>
            <a:ext cx="4572000" cy="276999"/>
          </a:xfrm>
          <a:prstGeom prst="rect">
            <a:avLst/>
          </a:prstGeom>
          <a:noFill/>
        </p:spPr>
        <p:txBody>
          <a:bodyPr wrap="square" rtlCol="0">
            <a:spAutoFit/>
          </a:bodyPr>
          <a:lstStyle/>
          <a:p>
            <a:pPr algn="ctr"/>
            <a:r>
              <a:rPr lang="en-US" sz="1200" dirty="0" err="1" smtClean="0"/>
              <a:t>Jansky’s</a:t>
            </a:r>
            <a:r>
              <a:rPr lang="en-US" sz="1200" dirty="0" smtClean="0"/>
              <a:t> “merry go round”</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22</a:t>
            </a:fld>
            <a:endParaRPr lang="en-US"/>
          </a:p>
        </p:txBody>
      </p:sp>
      <p:sp>
        <p:nvSpPr>
          <p:cNvPr id="7" name="TextBox 6"/>
          <p:cNvSpPr txBox="1"/>
          <p:nvPr/>
        </p:nvSpPr>
        <p:spPr>
          <a:xfrm>
            <a:off x="457200" y="1313795"/>
            <a:ext cx="7772400" cy="5078313"/>
          </a:xfrm>
          <a:prstGeom prst="rect">
            <a:avLst/>
          </a:prstGeom>
          <a:noFill/>
        </p:spPr>
        <p:txBody>
          <a:bodyPr wrap="square" rtlCol="0">
            <a:spAutoFit/>
          </a:bodyPr>
          <a:lstStyle/>
          <a:p>
            <a:pPr>
              <a:buFont typeface="Arial"/>
              <a:buChar char="•"/>
            </a:pPr>
            <a:r>
              <a:rPr lang="en-US" sz="2000" dirty="0" smtClean="0"/>
              <a:t> Having identified the noise source, Bell work was complete</a:t>
            </a:r>
          </a:p>
          <a:p>
            <a:pPr>
              <a:buFont typeface="Arial"/>
              <a:buChar char="•"/>
            </a:pPr>
            <a:r>
              <a:rPr lang="en-US" sz="2000" dirty="0" smtClean="0"/>
              <a:t> Took years for scientific interest to develop</a:t>
            </a:r>
          </a:p>
          <a:p>
            <a:pPr>
              <a:buFont typeface="Arial"/>
              <a:buChar char="•"/>
            </a:pPr>
            <a:r>
              <a:rPr lang="en-US" sz="2000" dirty="0" smtClean="0"/>
              <a:t> </a:t>
            </a:r>
            <a:r>
              <a:rPr lang="en-US" sz="2400" dirty="0" smtClean="0"/>
              <a:t>1935-1941: </a:t>
            </a:r>
            <a:r>
              <a:rPr lang="en-US" sz="2000" dirty="0" smtClean="0"/>
              <a:t>Grote </a:t>
            </a:r>
            <a:r>
              <a:rPr lang="en-US" sz="2000" dirty="0" err="1" smtClean="0"/>
              <a:t>Reber</a:t>
            </a:r>
            <a:r>
              <a:rPr lang="en-US" sz="2000" dirty="0" smtClean="0"/>
              <a:t> (W9GFZ), electrical engineer and radio amateur built (at home) first dedicated, steerable dish antenna for radio astronomy and made first radio sky survey. </a:t>
            </a:r>
          </a:p>
          <a:p>
            <a:pPr>
              <a:buFont typeface="Arial"/>
              <a:buChar char="•"/>
            </a:pPr>
            <a:r>
              <a:rPr lang="en-US" sz="2000" dirty="0" smtClean="0"/>
              <a:t> Negative results at 3.3GHz and 900MHz </a:t>
            </a:r>
          </a:p>
          <a:p>
            <a:pPr>
              <a:buFont typeface="Arial"/>
              <a:buChar char="•"/>
            </a:pPr>
            <a:r>
              <a:rPr lang="en-US" sz="2000" dirty="0" smtClean="0"/>
              <a:t> Success at 160MHz, first sky map made</a:t>
            </a:r>
          </a:p>
          <a:p>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p:txBody>
      </p:sp>
      <p:sp>
        <p:nvSpPr>
          <p:cNvPr id="8" name="TextBox 7"/>
          <p:cNvSpPr txBox="1"/>
          <p:nvPr/>
        </p:nvSpPr>
        <p:spPr>
          <a:xfrm>
            <a:off x="609600" y="304800"/>
            <a:ext cx="3581400" cy="707886"/>
          </a:xfrm>
          <a:prstGeom prst="rect">
            <a:avLst/>
          </a:prstGeom>
          <a:noFill/>
        </p:spPr>
        <p:txBody>
          <a:bodyPr wrap="square" rtlCol="0">
            <a:spAutoFit/>
          </a:bodyPr>
          <a:lstStyle/>
          <a:p>
            <a:r>
              <a:rPr lang="en-US" sz="4000" dirty="0" smtClean="0"/>
              <a:t>History </a:t>
            </a:r>
            <a:endParaRPr lang="en-US" sz="4000" dirty="0"/>
          </a:p>
        </p:txBody>
      </p:sp>
      <p:pic>
        <p:nvPicPr>
          <p:cNvPr id="1026" name="Picture 2" descr="Z:\home\jhaupt\Desktop\Documents\Papers+Presentations_Mine\Public Talks\RadioAstronomy\Grote-Reber-Radio-Telescope.jpg"/>
          <p:cNvPicPr>
            <a:picLocks noChangeAspect="1" noChangeArrowheads="1"/>
          </p:cNvPicPr>
          <p:nvPr/>
        </p:nvPicPr>
        <p:blipFill>
          <a:blip r:embed="rId3"/>
          <a:srcRect/>
          <a:stretch>
            <a:fillRect/>
          </a:stretch>
        </p:blipFill>
        <p:spPr bwMode="auto">
          <a:xfrm>
            <a:off x="6019800" y="2902722"/>
            <a:ext cx="2667000" cy="3319599"/>
          </a:xfrm>
          <a:prstGeom prst="rect">
            <a:avLst/>
          </a:prstGeom>
          <a:noFill/>
        </p:spPr>
      </p:pic>
      <p:pic>
        <p:nvPicPr>
          <p:cNvPr id="1027" name="Picture 3" descr="Z:\home\jhaupt\Desktop\Documents\Papers+Presentations_Mine\Public Talks\RadioAstronomy\grote1.gif"/>
          <p:cNvPicPr>
            <a:picLocks noChangeAspect="1" noChangeArrowheads="1"/>
          </p:cNvPicPr>
          <p:nvPr/>
        </p:nvPicPr>
        <p:blipFill>
          <a:blip r:embed="rId4"/>
          <a:srcRect b="8334"/>
          <a:stretch>
            <a:fillRect/>
          </a:stretch>
        </p:blipFill>
        <p:spPr bwMode="auto">
          <a:xfrm>
            <a:off x="7391400" y="228600"/>
            <a:ext cx="1516663" cy="1676400"/>
          </a:xfrm>
          <a:prstGeom prst="rect">
            <a:avLst/>
          </a:prstGeom>
          <a:noFill/>
        </p:spPr>
      </p:pic>
      <p:sp>
        <p:nvSpPr>
          <p:cNvPr id="10" name="TextBox 9"/>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23</a:t>
            </a:fld>
            <a:endParaRPr lang="en-US"/>
          </a:p>
        </p:txBody>
      </p:sp>
      <p:sp>
        <p:nvSpPr>
          <p:cNvPr id="7" name="TextBox 6"/>
          <p:cNvSpPr txBox="1"/>
          <p:nvPr/>
        </p:nvSpPr>
        <p:spPr>
          <a:xfrm>
            <a:off x="457200" y="1313795"/>
            <a:ext cx="7772400" cy="5078313"/>
          </a:xfrm>
          <a:prstGeom prst="rect">
            <a:avLst/>
          </a:prstGeom>
          <a:noFill/>
        </p:spPr>
        <p:txBody>
          <a:bodyPr wrap="square" rtlCol="0">
            <a:spAutoFit/>
          </a:bodyPr>
          <a:lstStyle/>
          <a:p>
            <a:pPr>
              <a:buFont typeface="Arial"/>
              <a:buChar char="•"/>
            </a:pPr>
            <a:r>
              <a:rPr lang="en-US" sz="2000" dirty="0" smtClean="0"/>
              <a:t> Having identified the noise source, Bell work was complete</a:t>
            </a:r>
          </a:p>
          <a:p>
            <a:pPr>
              <a:buFont typeface="Arial"/>
              <a:buChar char="•"/>
            </a:pPr>
            <a:r>
              <a:rPr lang="en-US" sz="2000" dirty="0" smtClean="0"/>
              <a:t> Took years for scientific interest to develop</a:t>
            </a:r>
          </a:p>
          <a:p>
            <a:pPr>
              <a:buFont typeface="Arial"/>
              <a:buChar char="•"/>
            </a:pPr>
            <a:r>
              <a:rPr lang="en-US" sz="2000" dirty="0" smtClean="0"/>
              <a:t> </a:t>
            </a:r>
            <a:r>
              <a:rPr lang="en-US" sz="2400" dirty="0" smtClean="0"/>
              <a:t>1935-1941: </a:t>
            </a:r>
            <a:r>
              <a:rPr lang="en-US" sz="2000" dirty="0" smtClean="0"/>
              <a:t>Grote </a:t>
            </a:r>
            <a:r>
              <a:rPr lang="en-US" sz="2000" dirty="0" err="1" smtClean="0"/>
              <a:t>Reber</a:t>
            </a:r>
            <a:r>
              <a:rPr lang="en-US" sz="2000" dirty="0" smtClean="0"/>
              <a:t> (W9GFZ), electrical engineer and radio amateur built (at home) first dedicated, steerable dish antenna for radio astronomy and made first radio sky survey. </a:t>
            </a:r>
          </a:p>
          <a:p>
            <a:pPr>
              <a:buFont typeface="Arial"/>
              <a:buChar char="•"/>
            </a:pPr>
            <a:r>
              <a:rPr lang="en-US" sz="2000" dirty="0" smtClean="0"/>
              <a:t> Negative results at 3.3GHz and 900MHz </a:t>
            </a:r>
          </a:p>
          <a:p>
            <a:pPr>
              <a:buFont typeface="Arial"/>
              <a:buChar char="•"/>
            </a:pPr>
            <a:r>
              <a:rPr lang="en-US" sz="2000" dirty="0" smtClean="0"/>
              <a:t> Success at 160MHz, first sky map made</a:t>
            </a:r>
          </a:p>
          <a:p>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p:txBody>
      </p:sp>
      <p:sp>
        <p:nvSpPr>
          <p:cNvPr id="8" name="TextBox 7"/>
          <p:cNvSpPr txBox="1"/>
          <p:nvPr/>
        </p:nvSpPr>
        <p:spPr>
          <a:xfrm>
            <a:off x="609600" y="304800"/>
            <a:ext cx="3581400" cy="707886"/>
          </a:xfrm>
          <a:prstGeom prst="rect">
            <a:avLst/>
          </a:prstGeom>
          <a:noFill/>
        </p:spPr>
        <p:txBody>
          <a:bodyPr wrap="square" rtlCol="0">
            <a:spAutoFit/>
          </a:bodyPr>
          <a:lstStyle/>
          <a:p>
            <a:r>
              <a:rPr lang="en-US" sz="4000" dirty="0" smtClean="0"/>
              <a:t>History </a:t>
            </a:r>
            <a:endParaRPr lang="en-US" sz="4000" dirty="0"/>
          </a:p>
        </p:txBody>
      </p:sp>
      <p:pic>
        <p:nvPicPr>
          <p:cNvPr id="1026" name="Picture 2" descr="Z:\home\jhaupt\Desktop\Documents\Papers+Presentations_Mine\Public Talks\RadioAstronomy\Grote-Reber-Radio-Telescope.jpg"/>
          <p:cNvPicPr>
            <a:picLocks noChangeAspect="1" noChangeArrowheads="1"/>
          </p:cNvPicPr>
          <p:nvPr/>
        </p:nvPicPr>
        <p:blipFill>
          <a:blip r:embed="rId3"/>
          <a:srcRect/>
          <a:stretch>
            <a:fillRect/>
          </a:stretch>
        </p:blipFill>
        <p:spPr bwMode="auto">
          <a:xfrm>
            <a:off x="6019800" y="2902722"/>
            <a:ext cx="2667000" cy="3319599"/>
          </a:xfrm>
          <a:prstGeom prst="rect">
            <a:avLst/>
          </a:prstGeom>
          <a:noFill/>
        </p:spPr>
      </p:pic>
      <p:pic>
        <p:nvPicPr>
          <p:cNvPr id="1027" name="Picture 3" descr="Z:\home\jhaupt\Desktop\Documents\Papers+Presentations_Mine\Public Talks\RadioAstronomy\grote1.gif"/>
          <p:cNvPicPr>
            <a:picLocks noChangeAspect="1" noChangeArrowheads="1"/>
          </p:cNvPicPr>
          <p:nvPr/>
        </p:nvPicPr>
        <p:blipFill>
          <a:blip r:embed="rId4"/>
          <a:srcRect b="8333"/>
          <a:stretch>
            <a:fillRect/>
          </a:stretch>
        </p:blipFill>
        <p:spPr bwMode="auto">
          <a:xfrm>
            <a:off x="7391400" y="228600"/>
            <a:ext cx="1516663" cy="1676400"/>
          </a:xfrm>
          <a:prstGeom prst="rect">
            <a:avLst/>
          </a:prstGeom>
          <a:noFill/>
        </p:spPr>
      </p:pic>
      <p:sp>
        <p:nvSpPr>
          <p:cNvPr id="9" name="TextBox 8"/>
          <p:cNvSpPr txBox="1"/>
          <p:nvPr/>
        </p:nvSpPr>
        <p:spPr>
          <a:xfrm>
            <a:off x="609600" y="3810000"/>
            <a:ext cx="5029200" cy="2031325"/>
          </a:xfrm>
          <a:prstGeom prst="rect">
            <a:avLst/>
          </a:prstGeom>
          <a:noFill/>
        </p:spPr>
        <p:txBody>
          <a:bodyPr wrap="square" rtlCol="0">
            <a:spAutoFit/>
          </a:bodyPr>
          <a:lstStyle/>
          <a:p>
            <a:r>
              <a:rPr lang="en-US" dirty="0" err="1" smtClean="0"/>
              <a:t>Reber</a:t>
            </a:r>
            <a:r>
              <a:rPr lang="en-US" dirty="0" smtClean="0"/>
              <a:t>:</a:t>
            </a:r>
          </a:p>
          <a:p>
            <a:endParaRPr lang="en-US" dirty="0" smtClean="0"/>
          </a:p>
          <a:p>
            <a:r>
              <a:rPr lang="en-US" dirty="0" smtClean="0"/>
              <a:t>“…[astronomers] could not dream up any rational way by which the radio waves could be generated, and since they didn’t know of a process, the whole affair was (considered by them) at best a mistake and at worst a hoax.”</a:t>
            </a:r>
          </a:p>
        </p:txBody>
      </p:sp>
      <p:sp>
        <p:nvSpPr>
          <p:cNvPr id="10" name="TextBox 9"/>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24</a:t>
            </a:fld>
            <a:endParaRPr lang="en-US"/>
          </a:p>
        </p:txBody>
      </p:sp>
      <p:sp>
        <p:nvSpPr>
          <p:cNvPr id="9" name="Rectangle 8"/>
          <p:cNvSpPr/>
          <p:nvPr/>
        </p:nvSpPr>
        <p:spPr>
          <a:xfrm>
            <a:off x="457200" y="1371600"/>
            <a:ext cx="4419600" cy="3600986"/>
          </a:xfrm>
          <a:prstGeom prst="rect">
            <a:avLst/>
          </a:prstGeom>
        </p:spPr>
        <p:txBody>
          <a:bodyPr wrap="square">
            <a:spAutoFit/>
          </a:bodyPr>
          <a:lstStyle/>
          <a:p>
            <a:pPr>
              <a:buFont typeface="Arial"/>
              <a:buChar char="•"/>
            </a:pPr>
            <a:r>
              <a:rPr lang="en-US" sz="2000" dirty="0" smtClean="0"/>
              <a:t> Post WWII, excellent new radio telescopes readily available (surplus war radars)</a:t>
            </a:r>
          </a:p>
          <a:p>
            <a:pPr>
              <a:buFont typeface="Arial"/>
              <a:buChar char="•"/>
            </a:pPr>
            <a:endParaRPr lang="en-US" sz="2000" dirty="0" smtClean="0"/>
          </a:p>
          <a:p>
            <a:pPr>
              <a:buFont typeface="Arial"/>
              <a:buChar char="•"/>
            </a:pPr>
            <a:r>
              <a:rPr lang="en-US" sz="2000" dirty="0" smtClean="0"/>
              <a:t> Many radio astronomy programs begin in earnest and the science grows</a:t>
            </a:r>
          </a:p>
          <a:p>
            <a:pPr>
              <a:buFont typeface="Arial"/>
              <a:buChar char="•"/>
            </a:pPr>
            <a:endParaRPr lang="en-US" sz="2000" dirty="0" smtClean="0"/>
          </a:p>
          <a:p>
            <a:pPr algn="ctr"/>
            <a:r>
              <a:rPr lang="en-US" sz="2400" dirty="0" smtClean="0">
                <a:solidFill>
                  <a:schemeClr val="accent6">
                    <a:lumMod val="40000"/>
                    <a:lumOff val="60000"/>
                  </a:schemeClr>
                </a:solidFill>
              </a:rPr>
              <a:t>OBJECTIVE OF POST WAR </a:t>
            </a:r>
          </a:p>
          <a:p>
            <a:pPr algn="ctr"/>
            <a:r>
              <a:rPr lang="en-US" sz="2400" dirty="0" smtClean="0">
                <a:solidFill>
                  <a:schemeClr val="accent6">
                    <a:lumMod val="40000"/>
                    <a:lumOff val="60000"/>
                  </a:schemeClr>
                </a:solidFill>
              </a:rPr>
              <a:t>RADIO ASTRONOMERS:</a:t>
            </a:r>
          </a:p>
          <a:p>
            <a:pPr algn="ctr"/>
            <a:r>
              <a:rPr lang="en-US" sz="2000" dirty="0" smtClean="0">
                <a:solidFill>
                  <a:schemeClr val="accent6">
                    <a:lumMod val="40000"/>
                    <a:lumOff val="60000"/>
                  </a:schemeClr>
                </a:solidFill>
              </a:rPr>
              <a:t> Make more accurate radio sky maps to isolate locations of radio sources</a:t>
            </a:r>
          </a:p>
        </p:txBody>
      </p:sp>
      <p:pic>
        <p:nvPicPr>
          <p:cNvPr id="2050" name="Picture 2" descr="Z:\home\jhaupt\Desktop\Documents\Papers+Presentations_Mine\Public Talks\RadioAstronomy\Bhe4wgfIUAAvQoT.jpg"/>
          <p:cNvPicPr>
            <a:picLocks noChangeAspect="1" noChangeArrowheads="1"/>
          </p:cNvPicPr>
          <p:nvPr/>
        </p:nvPicPr>
        <p:blipFill>
          <a:blip r:embed="rId3"/>
          <a:srcRect/>
          <a:stretch>
            <a:fillRect/>
          </a:stretch>
        </p:blipFill>
        <p:spPr bwMode="auto">
          <a:xfrm>
            <a:off x="4953000" y="1752600"/>
            <a:ext cx="3939495" cy="3038475"/>
          </a:xfrm>
          <a:prstGeom prst="rect">
            <a:avLst/>
          </a:prstGeom>
          <a:noFill/>
        </p:spPr>
      </p:pic>
      <p:sp>
        <p:nvSpPr>
          <p:cNvPr id="8" name="TextBox 7"/>
          <p:cNvSpPr txBox="1"/>
          <p:nvPr/>
        </p:nvSpPr>
        <p:spPr>
          <a:xfrm>
            <a:off x="533400" y="5105400"/>
            <a:ext cx="8229600" cy="1600438"/>
          </a:xfrm>
          <a:prstGeom prst="rect">
            <a:avLst/>
          </a:prstGeom>
          <a:noFill/>
        </p:spPr>
        <p:txBody>
          <a:bodyPr wrap="square" rtlCol="0">
            <a:spAutoFit/>
          </a:bodyPr>
          <a:lstStyle/>
          <a:p>
            <a:pPr>
              <a:buFont typeface="Arial"/>
              <a:buChar char="•"/>
            </a:pPr>
            <a:r>
              <a:rPr lang="en-US" sz="2000" dirty="0" smtClean="0">
                <a:solidFill>
                  <a:schemeClr val="accent6">
                    <a:lumMod val="40000"/>
                    <a:lumOff val="60000"/>
                  </a:schemeClr>
                </a:solidFill>
              </a:rPr>
              <a:t> Brightest radio sources isolated to a handful of constellations: </a:t>
            </a:r>
          </a:p>
          <a:p>
            <a:r>
              <a:rPr lang="en-US" sz="2000" i="1" dirty="0" smtClean="0">
                <a:solidFill>
                  <a:schemeClr val="accent6">
                    <a:lumMod val="40000"/>
                    <a:lumOff val="60000"/>
                  </a:schemeClr>
                </a:solidFill>
              </a:rPr>
              <a:t>Cassiopeia, Cygnus, Taurus, Sagittarius, among others</a:t>
            </a:r>
          </a:p>
          <a:p>
            <a:pPr>
              <a:buFont typeface="Arial"/>
              <a:buChar char="•"/>
            </a:pPr>
            <a:r>
              <a:rPr lang="en-US" sz="2000" dirty="0" smtClean="0">
                <a:solidFill>
                  <a:schemeClr val="accent6">
                    <a:lumMod val="40000"/>
                    <a:lumOff val="60000"/>
                  </a:schemeClr>
                </a:solidFill>
              </a:rPr>
              <a:t> Observations become possible at higher frequencies with better equipment</a:t>
            </a:r>
          </a:p>
          <a:p>
            <a:pPr>
              <a:buFont typeface="Arial"/>
              <a:buChar char="•"/>
            </a:pPr>
            <a:endParaRPr lang="en-US" sz="2000" i="1"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25</a:t>
            </a:fld>
            <a:endParaRPr lang="en-US"/>
          </a:p>
        </p:txBody>
      </p:sp>
      <p:sp>
        <p:nvSpPr>
          <p:cNvPr id="9" name="Rectangle 8"/>
          <p:cNvSpPr/>
          <p:nvPr/>
        </p:nvSpPr>
        <p:spPr>
          <a:xfrm>
            <a:off x="533400" y="1066800"/>
            <a:ext cx="4419600" cy="5386090"/>
          </a:xfrm>
          <a:prstGeom prst="rect">
            <a:avLst/>
          </a:prstGeom>
        </p:spPr>
        <p:txBody>
          <a:bodyPr wrap="square">
            <a:spAutoFit/>
          </a:bodyPr>
          <a:lstStyle/>
          <a:p>
            <a:r>
              <a:rPr lang="en-US" sz="2400" dirty="0" smtClean="0"/>
              <a:t>By 1950s:</a:t>
            </a:r>
          </a:p>
          <a:p>
            <a:endParaRPr lang="en-US" sz="2000" dirty="0" smtClean="0"/>
          </a:p>
          <a:p>
            <a:pPr>
              <a:buFont typeface="Arial"/>
              <a:buChar char="•"/>
            </a:pPr>
            <a:r>
              <a:rPr lang="en-US" sz="2000" dirty="0" smtClean="0"/>
              <a:t> Several radio sources optically identified but frustrating lack of optical candidates for others.</a:t>
            </a:r>
          </a:p>
          <a:p>
            <a:pPr>
              <a:buFont typeface="Arial"/>
              <a:buChar char="•"/>
            </a:pPr>
            <a:endParaRPr lang="en-US" sz="2000" dirty="0" smtClean="0"/>
          </a:p>
          <a:p>
            <a:pPr>
              <a:buFont typeface="Arial"/>
              <a:buChar char="•"/>
            </a:pPr>
            <a:r>
              <a:rPr lang="en-US" sz="2000" dirty="0" smtClean="0"/>
              <a:t> Sources that </a:t>
            </a:r>
            <a:r>
              <a:rPr lang="en-US" sz="2000" i="1" dirty="0" smtClean="0"/>
              <a:t>are</a:t>
            </a:r>
            <a:r>
              <a:rPr lang="en-US" sz="2000" dirty="0" smtClean="0"/>
              <a:t> </a:t>
            </a:r>
            <a:r>
              <a:rPr lang="en-US" sz="2000" dirty="0" err="1" smtClean="0"/>
              <a:t>ID’d</a:t>
            </a:r>
            <a:r>
              <a:rPr lang="en-US" sz="2000" dirty="0" smtClean="0"/>
              <a:t> are confusing. E.g. Dim nearby galaxies and bright distant ones.</a:t>
            </a:r>
          </a:p>
          <a:p>
            <a:endParaRPr lang="en-US" sz="2000" dirty="0" smtClean="0"/>
          </a:p>
          <a:p>
            <a:pPr>
              <a:buFont typeface="Arial"/>
              <a:buChar char="•"/>
            </a:pPr>
            <a:r>
              <a:rPr lang="en-US" sz="2000" dirty="0" smtClean="0"/>
              <a:t> Separate naming convention for radio objects based on constellation.</a:t>
            </a:r>
          </a:p>
          <a:p>
            <a:pPr>
              <a:buFont typeface="Arial"/>
              <a:buChar char="•"/>
            </a:pPr>
            <a:endParaRPr lang="en-US" sz="2000" dirty="0" smtClean="0"/>
          </a:p>
          <a:p>
            <a:pPr>
              <a:buFont typeface="Arial"/>
              <a:buChar char="•"/>
            </a:pPr>
            <a:r>
              <a:rPr lang="en-US" sz="2000" dirty="0" smtClean="0"/>
              <a:t> Radio astronomy discoveries still suspicious to traditional astronomers.</a:t>
            </a:r>
          </a:p>
          <a:p>
            <a:endParaRPr lang="en-US" sz="2000" b="1" dirty="0" smtClean="0"/>
          </a:p>
          <a:p>
            <a:pPr>
              <a:buFont typeface="Arial"/>
              <a:buChar char="•"/>
            </a:pPr>
            <a:endParaRPr lang="en-US" sz="2000" dirty="0" smtClean="0"/>
          </a:p>
        </p:txBody>
      </p:sp>
      <p:pic>
        <p:nvPicPr>
          <p:cNvPr id="1026" name="Picture 2" descr="Z:\home\jhaupt\Desktop\Documents\Papers+Presentations_Mine\Public Talks\RadioAstronomy\Graphics\Fig7.3.URSI_RAers.1952.jpg"/>
          <p:cNvPicPr>
            <a:picLocks noChangeAspect="1" noChangeArrowheads="1"/>
          </p:cNvPicPr>
          <p:nvPr/>
        </p:nvPicPr>
        <p:blipFill>
          <a:blip r:embed="rId3" cstate="print"/>
          <a:srcRect/>
          <a:stretch>
            <a:fillRect/>
          </a:stretch>
        </p:blipFill>
        <p:spPr bwMode="auto">
          <a:xfrm>
            <a:off x="5223639" y="1143000"/>
            <a:ext cx="3463161" cy="2286000"/>
          </a:xfrm>
          <a:prstGeom prst="rect">
            <a:avLst/>
          </a:prstGeom>
          <a:noFill/>
        </p:spPr>
      </p:pic>
      <p:sp>
        <p:nvSpPr>
          <p:cNvPr id="7" name="TextBox 6"/>
          <p:cNvSpPr txBox="1"/>
          <p:nvPr/>
        </p:nvSpPr>
        <p:spPr>
          <a:xfrm>
            <a:off x="5029200" y="3725376"/>
            <a:ext cx="3886200" cy="2446824"/>
          </a:xfrm>
          <a:prstGeom prst="rect">
            <a:avLst/>
          </a:prstGeom>
          <a:noFill/>
        </p:spPr>
        <p:txBody>
          <a:bodyPr wrap="square" rtlCol="0">
            <a:spAutoFit/>
          </a:bodyPr>
          <a:lstStyle/>
          <a:p>
            <a:r>
              <a:rPr lang="en-US" dirty="0" smtClean="0"/>
              <a:t>From </a:t>
            </a:r>
            <a:r>
              <a:rPr lang="en-US" dirty="0" err="1" smtClean="0"/>
              <a:t>Gerrit</a:t>
            </a:r>
            <a:r>
              <a:rPr lang="en-US" dirty="0" smtClean="0"/>
              <a:t> L. </a:t>
            </a:r>
            <a:r>
              <a:rPr lang="en-US" dirty="0" err="1" smtClean="0"/>
              <a:t>Verschuur</a:t>
            </a:r>
            <a:r>
              <a:rPr lang="en-US" dirty="0" smtClean="0"/>
              <a:t>:</a:t>
            </a:r>
          </a:p>
          <a:p>
            <a:pPr algn="ctr"/>
            <a:endParaRPr lang="en-US" sz="900" dirty="0" smtClean="0"/>
          </a:p>
          <a:p>
            <a:r>
              <a:rPr lang="en-US" dirty="0" smtClean="0"/>
              <a:t>...radio astronomers were greatly impressed by the almost total lack of connection between radio observations and the visual sky. It did not seem impossible then that there were two separate kinds of celestial objects, each requiring distinct research techniques.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26</a:t>
            </a:fld>
            <a:endParaRPr lang="en-US"/>
          </a:p>
        </p:txBody>
      </p:sp>
      <p:sp>
        <p:nvSpPr>
          <p:cNvPr id="9" name="Rectangle 8"/>
          <p:cNvSpPr/>
          <p:nvPr/>
        </p:nvSpPr>
        <p:spPr>
          <a:xfrm>
            <a:off x="533400" y="1272838"/>
            <a:ext cx="5562600" cy="4832092"/>
          </a:xfrm>
          <a:prstGeom prst="rect">
            <a:avLst/>
          </a:prstGeom>
        </p:spPr>
        <p:txBody>
          <a:bodyPr wrap="square">
            <a:spAutoFit/>
          </a:bodyPr>
          <a:lstStyle/>
          <a:p>
            <a:r>
              <a:rPr lang="en-US" sz="2400" dirty="0" smtClean="0"/>
              <a:t>Entering 1960s:</a:t>
            </a:r>
          </a:p>
          <a:p>
            <a:endParaRPr lang="en-US" sz="2000" dirty="0" smtClean="0"/>
          </a:p>
          <a:p>
            <a:pPr>
              <a:buFont typeface="Arial"/>
              <a:buChar char="•"/>
            </a:pPr>
            <a:r>
              <a:rPr lang="en-US" sz="2000" dirty="0" smtClean="0"/>
              <a:t> Scenario clarifies as discovery of optical counterparts becomes common</a:t>
            </a:r>
          </a:p>
          <a:p>
            <a:pPr>
              <a:buFont typeface="Arial"/>
              <a:buChar char="•"/>
            </a:pPr>
            <a:endParaRPr lang="en-US" sz="2000" dirty="0" smtClean="0"/>
          </a:p>
          <a:p>
            <a:pPr>
              <a:buFont typeface="Arial"/>
              <a:buChar char="•"/>
            </a:pPr>
            <a:r>
              <a:rPr lang="en-US" sz="2000" dirty="0" smtClean="0"/>
              <a:t> Understanding of observations improve as theories for physical mechanisms evolve</a:t>
            </a:r>
          </a:p>
          <a:p>
            <a:pPr>
              <a:buFont typeface="Arial"/>
              <a:buChar char="•"/>
            </a:pPr>
            <a:endParaRPr lang="en-US" sz="2000" dirty="0" smtClean="0"/>
          </a:p>
          <a:p>
            <a:pPr>
              <a:buFont typeface="Arial"/>
              <a:buChar char="•"/>
            </a:pPr>
            <a:r>
              <a:rPr lang="en-US" sz="2000" dirty="0" smtClean="0"/>
              <a:t> </a:t>
            </a:r>
            <a:r>
              <a:rPr lang="en-US" sz="2400" dirty="0" smtClean="0"/>
              <a:t>1962: </a:t>
            </a:r>
            <a:r>
              <a:rPr lang="en-US" sz="2000" dirty="0" smtClean="0"/>
              <a:t>Quasars discovered (type of AGN, also radio galaxy)</a:t>
            </a:r>
          </a:p>
          <a:p>
            <a:pPr>
              <a:buFont typeface="Arial"/>
              <a:buChar char="•"/>
            </a:pPr>
            <a:endParaRPr lang="en-US" sz="2000" dirty="0" smtClean="0"/>
          </a:p>
          <a:p>
            <a:pPr>
              <a:buFont typeface="Arial"/>
              <a:buChar char="•"/>
            </a:pPr>
            <a:r>
              <a:rPr lang="en-US" sz="2000" dirty="0" smtClean="0"/>
              <a:t> New discoveries force attention of astronomical community and radio astronomers finally indoctrinated</a:t>
            </a:r>
          </a:p>
          <a:p>
            <a:pPr>
              <a:buFont typeface="Arial"/>
              <a:buChar char="•"/>
            </a:pPr>
            <a:endParaRPr lang="en-US" sz="2000" dirty="0" smtClean="0"/>
          </a:p>
        </p:txBody>
      </p:sp>
      <p:pic>
        <p:nvPicPr>
          <p:cNvPr id="3074" name="Picture 2" descr="Z:\home\jhaupt\Desktop\Documents\Papers+Presentations_Mine\Public Talks\RadioAstronomy\Graphics\first_quasar_400px.jpg"/>
          <p:cNvPicPr>
            <a:picLocks noChangeAspect="1" noChangeArrowheads="1"/>
          </p:cNvPicPr>
          <p:nvPr/>
        </p:nvPicPr>
        <p:blipFill>
          <a:blip r:embed="rId3"/>
          <a:srcRect/>
          <a:stretch>
            <a:fillRect/>
          </a:stretch>
        </p:blipFill>
        <p:spPr bwMode="auto">
          <a:xfrm>
            <a:off x="6324600" y="1130618"/>
            <a:ext cx="2362200" cy="2450782"/>
          </a:xfrm>
          <a:prstGeom prst="rect">
            <a:avLst/>
          </a:prstGeom>
          <a:noFill/>
        </p:spPr>
      </p:pic>
      <p:pic>
        <p:nvPicPr>
          <p:cNvPr id="3075" name="Picture 3" descr="Z:\home\jhaupt\Desktop\Documents\Papers+Presentations_Mine\Public Talks\RadioAstronomy\Graphics\f2702-3C273X.JPG"/>
          <p:cNvPicPr>
            <a:picLocks noChangeAspect="1" noChangeArrowheads="1"/>
          </p:cNvPicPr>
          <p:nvPr/>
        </p:nvPicPr>
        <p:blipFill>
          <a:blip r:embed="rId4" cstate="print"/>
          <a:srcRect/>
          <a:stretch>
            <a:fillRect/>
          </a:stretch>
        </p:blipFill>
        <p:spPr bwMode="auto">
          <a:xfrm>
            <a:off x="6324600" y="3790765"/>
            <a:ext cx="2362200" cy="24814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27</a:t>
            </a:fld>
            <a:endParaRPr lang="en-US"/>
          </a:p>
        </p:txBody>
      </p:sp>
      <p:sp>
        <p:nvSpPr>
          <p:cNvPr id="9" name="Rectangle 8"/>
          <p:cNvSpPr/>
          <p:nvPr/>
        </p:nvSpPr>
        <p:spPr>
          <a:xfrm>
            <a:off x="533400" y="1143000"/>
            <a:ext cx="5105400" cy="1631216"/>
          </a:xfrm>
          <a:prstGeom prst="rect">
            <a:avLst/>
          </a:prstGeom>
        </p:spPr>
        <p:txBody>
          <a:bodyPr wrap="square">
            <a:spAutoFit/>
          </a:bodyPr>
          <a:lstStyle/>
          <a:p>
            <a:pPr>
              <a:buFont typeface="Arial"/>
              <a:buChar char="•"/>
            </a:pPr>
            <a:r>
              <a:rPr lang="en-US" sz="2000" dirty="0" smtClean="0"/>
              <a:t> </a:t>
            </a:r>
            <a:r>
              <a:rPr lang="en-US" sz="2400" dirty="0" smtClean="0"/>
              <a:t>1964: </a:t>
            </a:r>
            <a:r>
              <a:rPr lang="en-US" sz="2000" dirty="0" smtClean="0"/>
              <a:t>Arno Penzias and Robert Wilson discover CMB</a:t>
            </a:r>
          </a:p>
          <a:p>
            <a:pPr>
              <a:buFont typeface="Arial"/>
              <a:buChar char="•"/>
            </a:pPr>
            <a:endParaRPr lang="en-US" sz="1200" dirty="0" smtClean="0"/>
          </a:p>
          <a:p>
            <a:pPr>
              <a:buFont typeface="Arial"/>
              <a:buChar char="•"/>
            </a:pPr>
            <a:r>
              <a:rPr lang="en-US" sz="2000" dirty="0" smtClean="0"/>
              <a:t> </a:t>
            </a:r>
            <a:r>
              <a:rPr lang="en-US" sz="2400" dirty="0" smtClean="0"/>
              <a:t>1967: </a:t>
            </a:r>
            <a:r>
              <a:rPr lang="en-US" sz="2000" dirty="0" smtClean="0"/>
              <a:t>Jocelyn Bell discovers first pulsar</a:t>
            </a:r>
          </a:p>
          <a:p>
            <a:endParaRPr lang="en-US" sz="2000" dirty="0" smtClean="0"/>
          </a:p>
        </p:txBody>
      </p:sp>
      <p:pic>
        <p:nvPicPr>
          <p:cNvPr id="2050" name="Picture 2" descr="Z:\home\jhaupt\Desktop\Documents\Papers+Presentations_Mine\Public Talks\RadioAstronomy\Graphics\Discovery-of-Pulsars.jpg"/>
          <p:cNvPicPr>
            <a:picLocks noChangeAspect="1" noChangeArrowheads="1"/>
          </p:cNvPicPr>
          <p:nvPr/>
        </p:nvPicPr>
        <p:blipFill>
          <a:blip r:embed="rId3" cstate="print"/>
          <a:srcRect/>
          <a:stretch>
            <a:fillRect/>
          </a:stretch>
        </p:blipFill>
        <p:spPr bwMode="auto">
          <a:xfrm>
            <a:off x="5736027" y="1295400"/>
            <a:ext cx="3103173" cy="4572000"/>
          </a:xfrm>
          <a:prstGeom prst="rect">
            <a:avLst/>
          </a:prstGeom>
          <a:noFill/>
        </p:spPr>
      </p:pic>
      <p:sp>
        <p:nvSpPr>
          <p:cNvPr id="7" name="TextBox 6"/>
          <p:cNvSpPr txBox="1"/>
          <p:nvPr/>
        </p:nvSpPr>
        <p:spPr>
          <a:xfrm>
            <a:off x="5943600" y="5879068"/>
            <a:ext cx="2743200" cy="369332"/>
          </a:xfrm>
          <a:prstGeom prst="rect">
            <a:avLst/>
          </a:prstGeom>
          <a:noFill/>
        </p:spPr>
        <p:txBody>
          <a:bodyPr wrap="square" rtlCol="0">
            <a:spAutoFit/>
          </a:bodyPr>
          <a:lstStyle/>
          <a:p>
            <a:pPr algn="ctr"/>
            <a:r>
              <a:rPr lang="en-US" dirty="0" smtClean="0"/>
              <a:t>Jocelyn Bell</a:t>
            </a:r>
            <a:endParaRPr lang="en-US" dirty="0"/>
          </a:p>
        </p:txBody>
      </p:sp>
      <p:pic>
        <p:nvPicPr>
          <p:cNvPr id="4098" name="Picture 2" descr="Z:\home\jhaupt\Desktop\Documents\Papers+Presentations_Mine\Public Talks\RadioAstronomy\Graphics\PenziasAndWilson.jpg"/>
          <p:cNvPicPr>
            <a:picLocks noChangeAspect="1" noChangeArrowheads="1"/>
          </p:cNvPicPr>
          <p:nvPr/>
        </p:nvPicPr>
        <p:blipFill>
          <a:blip r:embed="rId4"/>
          <a:srcRect/>
          <a:stretch>
            <a:fillRect/>
          </a:stretch>
        </p:blipFill>
        <p:spPr bwMode="auto">
          <a:xfrm>
            <a:off x="990600" y="2819400"/>
            <a:ext cx="3733800" cy="3093720"/>
          </a:xfrm>
          <a:prstGeom prst="rect">
            <a:avLst/>
          </a:prstGeom>
          <a:noFill/>
        </p:spPr>
      </p:pic>
      <p:sp>
        <p:nvSpPr>
          <p:cNvPr id="10" name="TextBox 9"/>
          <p:cNvSpPr txBox="1"/>
          <p:nvPr/>
        </p:nvSpPr>
        <p:spPr>
          <a:xfrm>
            <a:off x="1524000" y="5955268"/>
            <a:ext cx="2743200" cy="369332"/>
          </a:xfrm>
          <a:prstGeom prst="rect">
            <a:avLst/>
          </a:prstGeom>
          <a:noFill/>
        </p:spPr>
        <p:txBody>
          <a:bodyPr wrap="square" rtlCol="0">
            <a:spAutoFit/>
          </a:bodyPr>
          <a:lstStyle/>
          <a:p>
            <a:pPr algn="ctr"/>
            <a:r>
              <a:rPr lang="en-US" dirty="0" smtClean="0"/>
              <a:t>Penzias &amp; Wilson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Z:\home\jhaupt\Desktop\Documents\Papers+Presentations_Mine\Public Talks\RadioAstronomy\opo9943b.jpg"/>
          <p:cNvPicPr>
            <a:picLocks noChangeAspect="1" noChangeArrowheads="1"/>
          </p:cNvPicPr>
          <p:nvPr/>
        </p:nvPicPr>
        <p:blipFill>
          <a:blip r:embed="rId3" cstate="print">
            <a:clrChange>
              <a:clrFrom>
                <a:srgbClr val="022962"/>
              </a:clrFrom>
              <a:clrTo>
                <a:srgbClr val="022962">
                  <a:alpha val="0"/>
                </a:srgbClr>
              </a:clrTo>
            </a:clrChange>
          </a:blip>
          <a:srcRect/>
          <a:stretch>
            <a:fillRect/>
          </a:stretch>
        </p:blipFill>
        <p:spPr bwMode="auto">
          <a:xfrm>
            <a:off x="6439008" y="630793"/>
            <a:ext cx="2476391" cy="1350407"/>
          </a:xfrm>
          <a:prstGeom prst="rect">
            <a:avLst/>
          </a:prstGeom>
          <a:noFill/>
        </p:spPr>
      </p:pic>
      <p:sp>
        <p:nvSpPr>
          <p:cNvPr id="11" name="TextBox 10"/>
          <p:cNvSpPr txBox="1"/>
          <p:nvPr/>
        </p:nvSpPr>
        <p:spPr>
          <a:xfrm>
            <a:off x="609600" y="304800"/>
            <a:ext cx="6248400" cy="707886"/>
          </a:xfrm>
          <a:prstGeom prst="rect">
            <a:avLst/>
          </a:prstGeom>
          <a:noFill/>
        </p:spPr>
        <p:txBody>
          <a:bodyPr wrap="square" rtlCol="0">
            <a:spAutoFit/>
          </a:bodyPr>
          <a:lstStyle/>
          <a:p>
            <a:r>
              <a:rPr lang="en-US" sz="4000" dirty="0" smtClean="0"/>
              <a:t>History of radio astronomy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28</a:t>
            </a:fld>
            <a:endParaRPr lang="en-US"/>
          </a:p>
        </p:txBody>
      </p:sp>
      <p:sp>
        <p:nvSpPr>
          <p:cNvPr id="9" name="Rectangle 8"/>
          <p:cNvSpPr/>
          <p:nvPr/>
        </p:nvSpPr>
        <p:spPr>
          <a:xfrm>
            <a:off x="533400" y="990600"/>
            <a:ext cx="5334000" cy="6370975"/>
          </a:xfrm>
          <a:prstGeom prst="rect">
            <a:avLst/>
          </a:prstGeom>
        </p:spPr>
        <p:txBody>
          <a:bodyPr wrap="square">
            <a:spAutoFit/>
          </a:bodyPr>
          <a:lstStyle/>
          <a:p>
            <a:r>
              <a:rPr lang="en-US" sz="2400" dirty="0" smtClean="0"/>
              <a:t>1970s to present:</a:t>
            </a:r>
          </a:p>
          <a:p>
            <a:endParaRPr lang="en-US" sz="1200" dirty="0" smtClean="0"/>
          </a:p>
          <a:p>
            <a:pPr>
              <a:buFont typeface="Arial"/>
              <a:buChar char="•"/>
            </a:pPr>
            <a:r>
              <a:rPr lang="en-US" sz="2000" dirty="0" smtClean="0"/>
              <a:t> Leaps in receiver technology and high resolution imaging methods</a:t>
            </a:r>
          </a:p>
          <a:p>
            <a:pPr>
              <a:buFont typeface="Arial"/>
              <a:buChar char="•"/>
            </a:pPr>
            <a:endParaRPr lang="en-US" sz="1200" dirty="0" smtClean="0"/>
          </a:p>
          <a:p>
            <a:pPr>
              <a:buFont typeface="Arial"/>
              <a:buChar char="•"/>
            </a:pPr>
            <a:r>
              <a:rPr lang="en-US" sz="2000" dirty="0" smtClean="0"/>
              <a:t> Galactic jets observed</a:t>
            </a:r>
          </a:p>
          <a:p>
            <a:pPr>
              <a:buFont typeface="Arial"/>
              <a:buChar char="•"/>
            </a:pPr>
            <a:endParaRPr lang="en-US" sz="1200" dirty="0" smtClean="0"/>
          </a:p>
          <a:p>
            <a:pPr>
              <a:buFont typeface="Arial"/>
              <a:buChar char="•"/>
            </a:pPr>
            <a:r>
              <a:rPr lang="en-US" sz="2000" dirty="0" smtClean="0"/>
              <a:t> Theories of pulsars and quasars refined</a:t>
            </a:r>
          </a:p>
          <a:p>
            <a:pPr>
              <a:buFont typeface="Arial"/>
              <a:buChar char="•"/>
            </a:pPr>
            <a:endParaRPr lang="en-US" sz="1200" dirty="0" smtClean="0"/>
          </a:p>
          <a:p>
            <a:pPr>
              <a:buFont typeface="Arial"/>
              <a:buChar char="•"/>
            </a:pPr>
            <a:r>
              <a:rPr lang="en-US" sz="2000" dirty="0" smtClean="0"/>
              <a:t> Satellites observe CMB, big bang cosmology refined</a:t>
            </a:r>
          </a:p>
          <a:p>
            <a:endParaRPr lang="en-US" sz="1200" dirty="0" smtClean="0"/>
          </a:p>
          <a:p>
            <a:pPr>
              <a:buFont typeface="Arial"/>
              <a:buChar char="•"/>
            </a:pPr>
            <a:r>
              <a:rPr lang="en-US" sz="2000" dirty="0" smtClean="0"/>
              <a:t> Increasingly high frequency observations (millimeter and sub millimeter now bridging observation gap almost all the way to the IR)</a:t>
            </a:r>
          </a:p>
          <a:p>
            <a:pPr>
              <a:buFont typeface="Arial"/>
              <a:buChar char="•"/>
            </a:pPr>
            <a:endParaRPr lang="en-US" sz="1200" dirty="0" smtClean="0"/>
          </a:p>
          <a:p>
            <a:pPr>
              <a:buFont typeface="Arial"/>
              <a:buChar char="•"/>
            </a:pPr>
            <a:r>
              <a:rPr lang="en-US" sz="2000" dirty="0" smtClean="0"/>
              <a:t> SETI</a:t>
            </a:r>
          </a:p>
          <a:p>
            <a:pPr>
              <a:buFont typeface="Arial"/>
              <a:buChar char="•"/>
            </a:pPr>
            <a:endParaRPr lang="en-US" sz="1200" dirty="0" smtClean="0"/>
          </a:p>
          <a:p>
            <a:pPr>
              <a:buFont typeface="Arial"/>
              <a:buChar char="•"/>
            </a:pPr>
            <a:r>
              <a:rPr lang="en-US" sz="2000" dirty="0" smtClean="0"/>
              <a:t> 2010: new kind of radio source discovered (Fast Radio burst)</a:t>
            </a:r>
          </a:p>
          <a:p>
            <a:endParaRPr lang="en-US" sz="2000" dirty="0" smtClean="0"/>
          </a:p>
          <a:p>
            <a:endParaRPr lang="en-US" sz="2000" dirty="0" smtClean="0"/>
          </a:p>
          <a:p>
            <a:endParaRPr lang="en-US" sz="2000" dirty="0" smtClean="0"/>
          </a:p>
        </p:txBody>
      </p:sp>
      <p:pic>
        <p:nvPicPr>
          <p:cNvPr id="5122" name="Picture 2" descr="Z:\home\jhaupt\Desktop\Documents\Papers+Presentations_Mine\Public Talks\RadioAstronomy\Graphics\CMB.png"/>
          <p:cNvPicPr>
            <a:picLocks noChangeAspect="1" noChangeArrowheads="1"/>
          </p:cNvPicPr>
          <p:nvPr/>
        </p:nvPicPr>
        <p:blipFill>
          <a:blip r:embed="rId4" cstate="print"/>
          <a:srcRect/>
          <a:stretch>
            <a:fillRect/>
          </a:stretch>
        </p:blipFill>
        <p:spPr bwMode="auto">
          <a:xfrm>
            <a:off x="5715000" y="2209800"/>
            <a:ext cx="3276600" cy="1638300"/>
          </a:xfrm>
          <a:prstGeom prst="rect">
            <a:avLst/>
          </a:prstGeom>
          <a:noFill/>
        </p:spPr>
      </p:pic>
      <p:pic>
        <p:nvPicPr>
          <p:cNvPr id="5123" name="Picture 3" descr="Z:\home\jhaupt\Desktop\Documents\Papers+Presentations_Mine\Public Talks\RadioAstronomy\Graphics\Contact.jpg"/>
          <p:cNvPicPr>
            <a:picLocks noChangeAspect="1" noChangeArrowheads="1"/>
          </p:cNvPicPr>
          <p:nvPr/>
        </p:nvPicPr>
        <p:blipFill>
          <a:blip r:embed="rId5"/>
          <a:srcRect/>
          <a:stretch>
            <a:fillRect/>
          </a:stretch>
        </p:blipFill>
        <p:spPr bwMode="auto">
          <a:xfrm>
            <a:off x="6009132" y="4191000"/>
            <a:ext cx="2830068" cy="19613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29</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b="1" dirty="0" smtClean="0">
                <a:solidFill>
                  <a:schemeClr val="bg1"/>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solidFill>
                <a:srgbClr val="5F5F5F"/>
              </a:solidFill>
            </a:endParaRPr>
          </a:p>
        </p:txBody>
      </p:sp>
      <p:sp>
        <p:nvSpPr>
          <p:cNvPr id="8" name="Left Brace 7"/>
          <p:cNvSpPr/>
          <p:nvPr/>
        </p:nvSpPr>
        <p:spPr>
          <a:xfrm>
            <a:off x="1868935" y="15450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3</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b="1" dirty="0" smtClean="0">
                <a:solidFill>
                  <a:schemeClr val="bg1"/>
                </a:solidFill>
              </a:rPr>
              <a:t> Radio &amp; light </a:t>
            </a:r>
          </a:p>
          <a:p>
            <a:pPr>
              <a:buFont typeface="Arial"/>
              <a:buChar char="•"/>
            </a:pPr>
            <a:endParaRPr lang="en-US" sz="2000" dirty="0" smtClean="0">
              <a:solidFill>
                <a:srgbClr val="232565"/>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p>
        </p:txBody>
      </p:sp>
      <p:sp>
        <p:nvSpPr>
          <p:cNvPr id="8" name="Left Brace 7"/>
          <p:cNvSpPr/>
          <p:nvPr/>
        </p:nvSpPr>
        <p:spPr>
          <a:xfrm>
            <a:off x="1868935" y="1545074"/>
            <a:ext cx="304800"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t>Foundation</a:t>
            </a:r>
            <a:endParaRPr lang="en-US" dirty="0"/>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pic>
        <p:nvPicPr>
          <p:cNvPr id="12" name="Picture 3" descr="Z:\home\jhaupt\Desktop\Documents\Papers+Presentations_Mine\Public Talks\RadioAstronomy\Graphics\schematic.jpg"/>
          <p:cNvPicPr>
            <a:picLocks noChangeAspect="1" noChangeArrowheads="1"/>
          </p:cNvPicPr>
          <p:nvPr/>
        </p:nvPicPr>
        <p:blipFill>
          <a:blip r:embed="rId3" cstate="print"/>
          <a:srcRect/>
          <a:stretch>
            <a:fillRect/>
          </a:stretch>
        </p:blipFill>
        <p:spPr bwMode="auto">
          <a:xfrm>
            <a:off x="5769095" y="457201"/>
            <a:ext cx="3146305" cy="1732474"/>
          </a:xfrm>
          <a:prstGeom prst="rect">
            <a:avLst/>
          </a:prstGeom>
          <a:noFill/>
        </p:spPr>
      </p:pic>
      <p:grpSp>
        <p:nvGrpSpPr>
          <p:cNvPr id="20" name="Group 19"/>
          <p:cNvGrpSpPr/>
          <p:nvPr/>
        </p:nvGrpSpPr>
        <p:grpSpPr>
          <a:xfrm>
            <a:off x="6096000" y="2419290"/>
            <a:ext cx="3124200" cy="1847909"/>
            <a:chOff x="6096000" y="2419290"/>
            <a:chExt cx="3124200" cy="1847909"/>
          </a:xfrm>
        </p:grpSpPr>
        <p:pic>
          <p:nvPicPr>
            <p:cNvPr id="17" name="Picture 2" descr="Z:\home\jhaupt\Desktop\Documents\Papers+Presentations_Mine\Public Talks\RadioAstronomy\Graphics\tv-antenna.jpg"/>
            <p:cNvPicPr>
              <a:picLocks noChangeAspect="1" noChangeArrowheads="1"/>
            </p:cNvPicPr>
            <p:nvPr/>
          </p:nvPicPr>
          <p:blipFill>
            <a:blip r:embed="rId4" cstate="print"/>
            <a:srcRect/>
            <a:stretch>
              <a:fillRect/>
            </a:stretch>
          </p:blipFill>
          <p:spPr bwMode="auto">
            <a:xfrm>
              <a:off x="6096000" y="2438400"/>
              <a:ext cx="2832366" cy="1828799"/>
            </a:xfrm>
            <a:prstGeom prst="rect">
              <a:avLst/>
            </a:prstGeom>
            <a:noFill/>
          </p:spPr>
        </p:pic>
        <p:sp>
          <p:nvSpPr>
            <p:cNvPr id="18" name="TextBox 17"/>
            <p:cNvSpPr txBox="1"/>
            <p:nvPr/>
          </p:nvSpPr>
          <p:spPr>
            <a:xfrm>
              <a:off x="6781800" y="2419290"/>
              <a:ext cx="2438400" cy="369332"/>
            </a:xfrm>
            <a:prstGeom prst="rect">
              <a:avLst/>
            </a:prstGeom>
            <a:noFill/>
          </p:spPr>
          <p:txBody>
            <a:bodyPr wrap="square" rtlCol="0">
              <a:spAutoFit/>
            </a:bodyPr>
            <a:lstStyle/>
            <a:p>
              <a:r>
                <a:rPr lang="en-US" dirty="0" smtClean="0"/>
                <a:t>How does </a:t>
              </a:r>
              <a:r>
                <a:rPr lang="en-US" i="1" dirty="0" smtClean="0"/>
                <a:t>this</a:t>
              </a:r>
              <a:r>
                <a:rPr lang="en-US" dirty="0" smtClean="0"/>
                <a:t> work?</a:t>
              </a:r>
            </a:p>
          </p:txBody>
        </p:sp>
      </p:grpSp>
      <p:pic>
        <p:nvPicPr>
          <p:cNvPr id="2050" name="Picture 2" descr="Z:\home\jhaupt\Desktop\Documents\Papers+Presentations_Mine\Public Talks\RadioAstronomy\Graphics\TecsunPL-380.jpg"/>
          <p:cNvPicPr>
            <a:picLocks noChangeAspect="1" noChangeArrowheads="1"/>
          </p:cNvPicPr>
          <p:nvPr/>
        </p:nvPicPr>
        <p:blipFill>
          <a:blip r:embed="rId5" cstate="print">
            <a:clrChange>
              <a:clrFrom>
                <a:srgbClr val="273282"/>
              </a:clrFrom>
              <a:clrTo>
                <a:srgbClr val="273282">
                  <a:alpha val="0"/>
                </a:srgbClr>
              </a:clrTo>
            </a:clrChange>
          </a:blip>
          <a:srcRect/>
          <a:stretch>
            <a:fillRect/>
          </a:stretch>
        </p:blipFill>
        <p:spPr bwMode="auto">
          <a:xfrm>
            <a:off x="3352800" y="287334"/>
            <a:ext cx="1828800" cy="138906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04800"/>
            <a:ext cx="8229600" cy="707886"/>
          </a:xfrm>
          <a:prstGeom prst="rect">
            <a:avLst/>
          </a:prstGeom>
          <a:noFill/>
        </p:spPr>
        <p:txBody>
          <a:bodyPr wrap="square" rtlCol="0">
            <a:spAutoFit/>
          </a:bodyPr>
          <a:lstStyle/>
          <a:p>
            <a:r>
              <a:rPr lang="en-US" sz="4000" dirty="0" smtClean="0"/>
              <a:t>Science summary</a:t>
            </a:r>
            <a:endParaRPr lang="en-US" sz="4000"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30</a:t>
            </a:fld>
            <a:endParaRPr lang="en-US" dirty="0"/>
          </a:p>
        </p:txBody>
      </p:sp>
      <p:sp>
        <p:nvSpPr>
          <p:cNvPr id="9" name="Rectangle 8"/>
          <p:cNvSpPr/>
          <p:nvPr/>
        </p:nvSpPr>
        <p:spPr>
          <a:xfrm>
            <a:off x="457200" y="1143000"/>
            <a:ext cx="8382000" cy="5016758"/>
          </a:xfrm>
          <a:prstGeom prst="rect">
            <a:avLst/>
          </a:prstGeom>
        </p:spPr>
        <p:txBody>
          <a:bodyPr wrap="square">
            <a:spAutoFit/>
          </a:bodyPr>
          <a:lstStyle/>
          <a:p>
            <a:pPr>
              <a:buFont typeface="Arial"/>
              <a:buChar char="•"/>
            </a:pPr>
            <a:r>
              <a:rPr lang="en-US" sz="2000" dirty="0" smtClean="0"/>
              <a:t> Celestial objects that emit visible light generally also emit radio but intensity varies significantly</a:t>
            </a:r>
          </a:p>
          <a:p>
            <a:pPr>
              <a:buFont typeface="Arial"/>
              <a:buChar char="•"/>
            </a:pPr>
            <a:r>
              <a:rPr lang="en-US" sz="2000" dirty="0" smtClean="0"/>
              <a:t> Emissions &gt;300MHz tends to be thermal (black body), &lt;300MHz tend to be non-thermal (Synchrotron, inverse Compton, or maser)</a:t>
            </a:r>
          </a:p>
          <a:p>
            <a:pPr>
              <a:buFont typeface="Arial"/>
              <a:buChar char="•"/>
            </a:pPr>
            <a:r>
              <a:rPr lang="en-US" sz="2000" dirty="0" smtClean="0"/>
              <a:t> Terms “radio galaxies” and “radio stars” refer to galaxies and stars that are also exceptionally bright radio sources </a:t>
            </a:r>
          </a:p>
          <a:p>
            <a:pPr lvl="1">
              <a:buFontTx/>
              <a:buChar char="-"/>
            </a:pPr>
            <a:r>
              <a:rPr lang="en-US" sz="2000" dirty="0" smtClean="0"/>
              <a:t>Radio galaxies often have Active Galactic Nuclei: e.g. jets and quasars</a:t>
            </a:r>
          </a:p>
          <a:p>
            <a:pPr lvl="1">
              <a:buFontTx/>
              <a:buChar char="-"/>
            </a:pPr>
            <a:r>
              <a:rPr lang="en-US" sz="2000" dirty="0" smtClean="0"/>
              <a:t>Pulsars are a kind of radio star</a:t>
            </a:r>
          </a:p>
          <a:p>
            <a:pPr>
              <a:buFont typeface="Arial"/>
              <a:buChar char="•"/>
            </a:pPr>
            <a:r>
              <a:rPr lang="en-US" sz="2000" dirty="0" smtClean="0"/>
              <a:t> Interstellar gas emits radio via non-thermal processes </a:t>
            </a:r>
          </a:p>
          <a:p>
            <a:pPr>
              <a:buFont typeface="Arial"/>
              <a:buChar char="•"/>
            </a:pPr>
            <a:r>
              <a:rPr lang="en-US" sz="2000" dirty="0" smtClean="0"/>
              <a:t> Jupiter is an unusual, very bright non-thermal radio source.</a:t>
            </a:r>
          </a:p>
          <a:p>
            <a:pPr>
              <a:buFont typeface="Arial"/>
              <a:buChar char="•"/>
            </a:pPr>
            <a:r>
              <a:rPr lang="en-US" sz="2000" dirty="0" smtClean="0"/>
              <a:t> Some radio-specific identifiers have more common names, e.g. Taurus A is the Crab Nebula</a:t>
            </a:r>
          </a:p>
          <a:p>
            <a:pPr>
              <a:buFont typeface="Arial"/>
              <a:buChar char="•"/>
            </a:pPr>
            <a:r>
              <a:rPr lang="en-US" sz="2000" dirty="0" smtClean="0"/>
              <a:t> First light in universe (from after big bang) is still visible: 3000K blackbody radiation (mostly visible light) from when universe first became transparent. </a:t>
            </a:r>
            <a:r>
              <a:rPr lang="en-US" sz="2000" dirty="0" err="1" smtClean="0"/>
              <a:t>Redshift</a:t>
            </a:r>
            <a:r>
              <a:rPr lang="en-US" sz="2000" dirty="0" smtClean="0"/>
              <a:t> from expanding space (not velocity) makes this light appear as 160GHz radio (cosmic microwave background). Equivalent blackbody temp ~2.7K.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31</a:t>
            </a:fld>
            <a:endParaRPr lang="en-US"/>
          </a:p>
        </p:txBody>
      </p:sp>
      <p:sp>
        <p:nvSpPr>
          <p:cNvPr id="7" name="TextBox 6"/>
          <p:cNvSpPr txBox="1"/>
          <p:nvPr/>
        </p:nvSpPr>
        <p:spPr>
          <a:xfrm>
            <a:off x="685800" y="1219200"/>
            <a:ext cx="7772400" cy="4708981"/>
          </a:xfrm>
          <a:prstGeom prst="rect">
            <a:avLst/>
          </a:prstGeom>
          <a:noFill/>
        </p:spPr>
        <p:txBody>
          <a:bodyPr wrap="square" rtlCol="0">
            <a:spAutoFit/>
          </a:bodyPr>
          <a:lstStyle/>
          <a:p>
            <a:r>
              <a:rPr lang="en-US" sz="2000" dirty="0" smtClean="0"/>
              <a:t>Time domain RF intensity (audio):</a:t>
            </a:r>
          </a:p>
          <a:p>
            <a:pPr>
              <a:buFont typeface="Arial"/>
              <a:buChar char="•"/>
            </a:pPr>
            <a:r>
              <a:rPr lang="en-US" sz="2000" dirty="0" smtClean="0"/>
              <a:t> Pulsar identification, timing</a:t>
            </a:r>
          </a:p>
          <a:p>
            <a:pPr>
              <a:buFont typeface="Arial"/>
              <a:buChar char="•"/>
            </a:pPr>
            <a:r>
              <a:rPr lang="en-US" sz="2000" dirty="0" smtClean="0"/>
              <a:t> Spectroscopy</a:t>
            </a:r>
          </a:p>
          <a:p>
            <a:pPr>
              <a:buFont typeface="Arial"/>
              <a:buChar char="•"/>
            </a:pPr>
            <a:r>
              <a:rPr lang="en-US" sz="2000" dirty="0" smtClean="0"/>
              <a:t> SETI</a:t>
            </a:r>
          </a:p>
          <a:p>
            <a:pPr>
              <a:buFont typeface="Arial"/>
              <a:buChar char="•"/>
            </a:pPr>
            <a:r>
              <a:rPr lang="en-US" sz="2000" dirty="0" smtClean="0"/>
              <a:t> et cetera</a:t>
            </a:r>
          </a:p>
          <a:p>
            <a:pPr>
              <a:buFont typeface="Arial"/>
              <a:buChar char="•"/>
            </a:pPr>
            <a:endParaRPr lang="en-US" sz="2000" dirty="0" smtClean="0"/>
          </a:p>
          <a:p>
            <a:r>
              <a:rPr lang="en-US" i="1" dirty="0" smtClean="0"/>
              <a:t>Single-dish observations typical</a:t>
            </a:r>
          </a:p>
          <a:p>
            <a:pPr>
              <a:buFont typeface="Arial"/>
              <a:buChar char="•"/>
            </a:pPr>
            <a:endParaRPr lang="en-US" sz="2000" dirty="0" smtClean="0"/>
          </a:p>
          <a:p>
            <a:pPr>
              <a:buFont typeface="Arial"/>
              <a:buChar char="•"/>
            </a:pPr>
            <a:endParaRPr lang="en-US" sz="2000" dirty="0" smtClean="0"/>
          </a:p>
          <a:p>
            <a:pPr>
              <a:buFont typeface="Arial"/>
              <a:buChar char="•"/>
            </a:pPr>
            <a:endParaRPr lang="en-US" sz="2000" dirty="0" smtClean="0"/>
          </a:p>
          <a:p>
            <a:r>
              <a:rPr lang="en-US" sz="2000" dirty="0" smtClean="0"/>
              <a:t>Imaging:</a:t>
            </a:r>
          </a:p>
          <a:p>
            <a:pPr>
              <a:buFont typeface="Arial"/>
              <a:buChar char="•"/>
            </a:pPr>
            <a:r>
              <a:rPr lang="en-US" sz="2000" dirty="0" smtClean="0"/>
              <a:t> Same reasons as optical astronomy</a:t>
            </a:r>
          </a:p>
          <a:p>
            <a:endParaRPr lang="en-US" sz="2000" i="1" dirty="0" smtClean="0"/>
          </a:p>
          <a:p>
            <a:r>
              <a:rPr lang="en-US" i="1" dirty="0" smtClean="0"/>
              <a:t>Multi-dish observations typical</a:t>
            </a:r>
          </a:p>
          <a:p>
            <a:pPr>
              <a:buFont typeface="Arial"/>
              <a:buChar char="•"/>
            </a:pPr>
            <a:endParaRPr lang="en-US" sz="2000" dirty="0" smtClean="0"/>
          </a:p>
        </p:txBody>
      </p:sp>
      <p:sp>
        <p:nvSpPr>
          <p:cNvPr id="8" name="TextBox 7"/>
          <p:cNvSpPr txBox="1"/>
          <p:nvPr/>
        </p:nvSpPr>
        <p:spPr>
          <a:xfrm>
            <a:off x="609600" y="304800"/>
            <a:ext cx="6553200" cy="707886"/>
          </a:xfrm>
          <a:prstGeom prst="rect">
            <a:avLst/>
          </a:prstGeom>
          <a:noFill/>
        </p:spPr>
        <p:txBody>
          <a:bodyPr wrap="square" rtlCol="0">
            <a:spAutoFit/>
          </a:bodyPr>
          <a:lstStyle/>
          <a:p>
            <a:r>
              <a:rPr lang="en-US" sz="4000" dirty="0" smtClean="0"/>
              <a:t>Radio observation modes</a:t>
            </a:r>
            <a:endParaRPr lang="en-US" sz="4000" dirty="0"/>
          </a:p>
        </p:txBody>
      </p:sp>
      <p:pic>
        <p:nvPicPr>
          <p:cNvPr id="3074" name="Picture 2" descr="Z:\home\jhaupt\Desktop\Documents\Papers+Presentations_Mine\Public Talks\RadioAstronomy\wapp.gif"/>
          <p:cNvPicPr>
            <a:picLocks noChangeAspect="1" noChangeArrowheads="1"/>
          </p:cNvPicPr>
          <p:nvPr/>
        </p:nvPicPr>
        <p:blipFill>
          <a:blip r:embed="rId3"/>
          <a:srcRect/>
          <a:stretch>
            <a:fillRect/>
          </a:stretch>
        </p:blipFill>
        <p:spPr bwMode="auto">
          <a:xfrm>
            <a:off x="5105400" y="1066800"/>
            <a:ext cx="2590800" cy="1925991"/>
          </a:xfrm>
          <a:prstGeom prst="rect">
            <a:avLst/>
          </a:prstGeom>
          <a:noFill/>
        </p:spPr>
      </p:pic>
      <p:pic>
        <p:nvPicPr>
          <p:cNvPr id="2" name="Picture 2" descr="Z:\home\jhaupt\Desktop\Documents\Papers+Presentations_Mine\Public Talks\RadioAstronomy\Graphics\GCRT_J1745-3009_2.jpg"/>
          <p:cNvPicPr>
            <a:picLocks noChangeAspect="1" noChangeArrowheads="1"/>
          </p:cNvPicPr>
          <p:nvPr/>
        </p:nvPicPr>
        <p:blipFill>
          <a:blip r:embed="rId4" cstate="print"/>
          <a:srcRect/>
          <a:stretch>
            <a:fillRect/>
          </a:stretch>
        </p:blipFill>
        <p:spPr bwMode="auto">
          <a:xfrm>
            <a:off x="5257800" y="3200400"/>
            <a:ext cx="2362200" cy="294353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32</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b="1" dirty="0" smtClean="0">
                <a:solidFill>
                  <a:schemeClr val="bg1"/>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solidFill>
                <a:srgbClr val="5F5F5F"/>
              </a:solidFill>
            </a:endParaRPr>
          </a:p>
        </p:txBody>
      </p:sp>
      <p:sp>
        <p:nvSpPr>
          <p:cNvPr id="8" name="Left Brace 7"/>
          <p:cNvSpPr/>
          <p:nvPr/>
        </p:nvSpPr>
        <p:spPr>
          <a:xfrm>
            <a:off x="1868935" y="15450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33</a:t>
            </a:fld>
            <a:endParaRPr lang="en-US"/>
          </a:p>
        </p:txBody>
      </p:sp>
      <p:sp>
        <p:nvSpPr>
          <p:cNvPr id="7" name="TextBox 6"/>
          <p:cNvSpPr txBox="1"/>
          <p:nvPr/>
        </p:nvSpPr>
        <p:spPr>
          <a:xfrm>
            <a:off x="381000" y="1111984"/>
            <a:ext cx="8229600" cy="1938992"/>
          </a:xfrm>
          <a:prstGeom prst="rect">
            <a:avLst/>
          </a:prstGeom>
          <a:noFill/>
        </p:spPr>
        <p:txBody>
          <a:bodyPr wrap="square" rtlCol="0">
            <a:spAutoFit/>
          </a:bodyPr>
          <a:lstStyle/>
          <a:p>
            <a:pPr>
              <a:buFont typeface="Arial"/>
              <a:buChar char="•"/>
            </a:pPr>
            <a:r>
              <a:rPr lang="en-US" sz="2000" dirty="0" smtClean="0"/>
              <a:t> Both radio and visible light focused with lenses or mirrors</a:t>
            </a:r>
          </a:p>
          <a:p>
            <a:pPr>
              <a:buFont typeface="Arial"/>
              <a:buChar char="•"/>
            </a:pPr>
            <a:r>
              <a:rPr lang="en-US" sz="2000" dirty="0" smtClean="0"/>
              <a:t> Lenses impractical for radio </a:t>
            </a:r>
          </a:p>
          <a:p>
            <a:pPr>
              <a:buFont typeface="Arial"/>
              <a:buChar char="•"/>
            </a:pPr>
            <a:r>
              <a:rPr lang="en-US" sz="2000" dirty="0" smtClean="0"/>
              <a:t> Same optical formulae apply: 	</a:t>
            </a:r>
            <a:r>
              <a:rPr lang="en-US" sz="2000" i="1" dirty="0" smtClean="0"/>
              <a:t>image height = f tan(</a:t>
            </a:r>
            <a:r>
              <a:rPr lang="el-GR" sz="2000" i="1" dirty="0" smtClean="0"/>
              <a:t>θ</a:t>
            </a:r>
            <a:r>
              <a:rPr lang="en-US" sz="2000" i="1" dirty="0" smtClean="0"/>
              <a:t>)</a:t>
            </a:r>
          </a:p>
          <a:p>
            <a:pPr>
              <a:buFont typeface="Arial"/>
              <a:buChar char="•"/>
            </a:pPr>
            <a:r>
              <a:rPr lang="en-US" sz="2000" i="1" dirty="0" smtClean="0"/>
              <a:t> </a:t>
            </a:r>
            <a:r>
              <a:rPr lang="en-US" sz="2000" dirty="0" smtClean="0"/>
              <a:t>Mirror (dish) obvious choice</a:t>
            </a:r>
          </a:p>
          <a:p>
            <a:pPr>
              <a:buFont typeface="Arial"/>
              <a:buChar char="•"/>
            </a:pPr>
            <a:r>
              <a:rPr lang="en-US" sz="2000" dirty="0" smtClean="0"/>
              <a:t> Most radio telescopes are </a:t>
            </a:r>
            <a:r>
              <a:rPr lang="en-US" sz="2000" i="1" dirty="0" smtClean="0"/>
              <a:t>prime focus </a:t>
            </a:r>
            <a:r>
              <a:rPr lang="en-US" sz="2000" dirty="0" smtClean="0"/>
              <a:t>or </a:t>
            </a:r>
            <a:r>
              <a:rPr lang="en-US" sz="2000" i="1" dirty="0" smtClean="0"/>
              <a:t>Cassegrain</a:t>
            </a:r>
            <a:r>
              <a:rPr lang="en-US" sz="2000" dirty="0" smtClean="0"/>
              <a:t> types </a:t>
            </a:r>
            <a:endParaRPr lang="en-US" sz="2000" i="1" dirty="0" smtClean="0"/>
          </a:p>
          <a:p>
            <a:endParaRPr lang="en-US" sz="2000" i="1" dirty="0" smtClean="0"/>
          </a:p>
        </p:txBody>
      </p:sp>
      <p:sp>
        <p:nvSpPr>
          <p:cNvPr id="22" name="TextBox 21"/>
          <p:cNvSpPr txBox="1"/>
          <p:nvPr/>
        </p:nvSpPr>
        <p:spPr>
          <a:xfrm>
            <a:off x="457200" y="304800"/>
            <a:ext cx="6096000" cy="707886"/>
          </a:xfrm>
          <a:prstGeom prst="rect">
            <a:avLst/>
          </a:prstGeom>
          <a:noFill/>
        </p:spPr>
        <p:txBody>
          <a:bodyPr wrap="square" rtlCol="0">
            <a:spAutoFit/>
          </a:bodyPr>
          <a:lstStyle/>
          <a:p>
            <a:r>
              <a:rPr lang="en-US" sz="4000" dirty="0" smtClean="0"/>
              <a:t>Radio optics</a:t>
            </a:r>
            <a:endParaRPr lang="en-US" sz="4000" dirty="0"/>
          </a:p>
        </p:txBody>
      </p:sp>
      <p:pic>
        <p:nvPicPr>
          <p:cNvPr id="50177" name="Picture 1" descr="Z:\home\jhaupt\Desktop\Documents\Papers+Presentations_Mine\Public Talks\RadioAstronomy\Graphics\DODfast_Bild2_250.jpg"/>
          <p:cNvPicPr>
            <a:picLocks noChangeAspect="1" noChangeArrowheads="1"/>
          </p:cNvPicPr>
          <p:nvPr/>
        </p:nvPicPr>
        <p:blipFill>
          <a:blip r:embed="rId3"/>
          <a:srcRect/>
          <a:stretch>
            <a:fillRect/>
          </a:stretch>
        </p:blipFill>
        <p:spPr bwMode="auto">
          <a:xfrm>
            <a:off x="3352800" y="3886200"/>
            <a:ext cx="1524000" cy="2279904"/>
          </a:xfrm>
          <a:prstGeom prst="rect">
            <a:avLst/>
          </a:prstGeom>
          <a:noFill/>
        </p:spPr>
      </p:pic>
      <p:grpSp>
        <p:nvGrpSpPr>
          <p:cNvPr id="2" name="Group 19"/>
          <p:cNvGrpSpPr/>
          <p:nvPr/>
        </p:nvGrpSpPr>
        <p:grpSpPr>
          <a:xfrm>
            <a:off x="6781800" y="1752600"/>
            <a:ext cx="1828800" cy="1447800"/>
            <a:chOff x="7467600" y="2057400"/>
            <a:chExt cx="1828800" cy="1447800"/>
          </a:xfrm>
        </p:grpSpPr>
        <p:grpSp>
          <p:nvGrpSpPr>
            <p:cNvPr id="3" name="Group 12"/>
            <p:cNvGrpSpPr/>
            <p:nvPr/>
          </p:nvGrpSpPr>
          <p:grpSpPr>
            <a:xfrm>
              <a:off x="7467600" y="2057400"/>
              <a:ext cx="1371600" cy="1371600"/>
              <a:chOff x="7467600" y="1981200"/>
              <a:chExt cx="1828800" cy="1828800"/>
            </a:xfrm>
          </p:grpSpPr>
          <p:sp>
            <p:nvSpPr>
              <p:cNvPr id="42" name="Oval 41"/>
              <p:cNvSpPr/>
              <p:nvPr/>
            </p:nvSpPr>
            <p:spPr>
              <a:xfrm>
                <a:off x="7467600" y="1981200"/>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499196" y="2003502"/>
                <a:ext cx="1783080" cy="1783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7696200" y="2057400"/>
              <a:ext cx="1295400" cy="144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7696200" y="22860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96200" y="3200400"/>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696200" y="2743200"/>
              <a:ext cx="838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96200" y="2286000"/>
              <a:ext cx="838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696200" y="2058988"/>
              <a:ext cx="1600200" cy="227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696200" y="2971800"/>
              <a:ext cx="1600200" cy="227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696200" y="2590800"/>
              <a:ext cx="8382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96200" y="2286000"/>
              <a:ext cx="8382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8243789" y="2449611"/>
              <a:ext cx="838200" cy="307777"/>
            </a:xfrm>
            <a:prstGeom prst="rect">
              <a:avLst/>
            </a:prstGeom>
            <a:noFill/>
          </p:spPr>
          <p:txBody>
            <a:bodyPr wrap="square" rtlCol="0">
              <a:spAutoFit/>
            </a:bodyPr>
            <a:lstStyle/>
            <a:p>
              <a:r>
                <a:rPr lang="en-US" sz="1400" dirty="0" smtClean="0"/>
                <a:t>IMAGE</a:t>
              </a:r>
              <a:endParaRPr lang="en-US" sz="1400" dirty="0"/>
            </a:p>
          </p:txBody>
        </p:sp>
      </p:grpSp>
      <p:pic>
        <p:nvPicPr>
          <p:cNvPr id="50182" name="Picture 6" descr="Z:\home\jhaupt\Desktop\Documents\Papers+Presentations_Mine\Public Talks\RadioAstronomy\Graphics\img_0548.jpg"/>
          <p:cNvPicPr>
            <a:picLocks noChangeAspect="1" noChangeArrowheads="1"/>
          </p:cNvPicPr>
          <p:nvPr/>
        </p:nvPicPr>
        <p:blipFill>
          <a:blip r:embed="rId4" cstate="print">
            <a:lum contrast="20000"/>
          </a:blip>
          <a:srcRect/>
          <a:stretch>
            <a:fillRect/>
          </a:stretch>
        </p:blipFill>
        <p:spPr bwMode="auto">
          <a:xfrm>
            <a:off x="5562600" y="3886200"/>
            <a:ext cx="3124200" cy="2343150"/>
          </a:xfrm>
          <a:prstGeom prst="rect">
            <a:avLst/>
          </a:prstGeom>
          <a:noFill/>
        </p:spPr>
      </p:pic>
      <p:pic>
        <p:nvPicPr>
          <p:cNvPr id="50185" name="Picture 9" descr="Z:\home\jhaupt\Desktop\Documents\Papers+Presentations_Mine\Public Talks\RadioAstronomy\Graphics\20051.jpg"/>
          <p:cNvPicPr>
            <a:picLocks noChangeAspect="1" noChangeArrowheads="1"/>
          </p:cNvPicPr>
          <p:nvPr/>
        </p:nvPicPr>
        <p:blipFill>
          <a:blip r:embed="rId5" cstate="print">
            <a:clrChange>
              <a:clrFrom>
                <a:srgbClr val="2B316B"/>
              </a:clrFrom>
              <a:clrTo>
                <a:srgbClr val="2B316B">
                  <a:alpha val="0"/>
                </a:srgbClr>
              </a:clrTo>
            </a:clrChange>
          </a:blip>
          <a:srcRect/>
          <a:stretch>
            <a:fillRect/>
          </a:stretch>
        </p:blipFill>
        <p:spPr bwMode="auto">
          <a:xfrm>
            <a:off x="152400" y="3810000"/>
            <a:ext cx="3048000" cy="3048000"/>
          </a:xfrm>
          <a:prstGeom prst="rect">
            <a:avLst/>
          </a:prstGeom>
          <a:noFill/>
        </p:spPr>
      </p:pic>
      <p:sp>
        <p:nvSpPr>
          <p:cNvPr id="46" name="TextBox 45"/>
          <p:cNvSpPr txBox="1"/>
          <p:nvPr/>
        </p:nvSpPr>
        <p:spPr>
          <a:xfrm>
            <a:off x="838200" y="3048000"/>
            <a:ext cx="7010400" cy="523220"/>
          </a:xfrm>
          <a:prstGeom prst="rect">
            <a:avLst/>
          </a:prstGeom>
          <a:noFill/>
        </p:spPr>
        <p:txBody>
          <a:bodyPr wrap="square" rtlCol="0">
            <a:spAutoFit/>
          </a:bodyPr>
          <a:lstStyle/>
          <a:p>
            <a:pPr algn="ctr"/>
            <a:r>
              <a:rPr lang="en-US" sz="2800" dirty="0" smtClean="0"/>
              <a:t>Cassegrain telescope morphogenesis:</a:t>
            </a:r>
            <a:endParaRPr lang="en-US" sz="2800" dirty="0"/>
          </a:p>
        </p:txBody>
      </p:sp>
      <p:sp>
        <p:nvSpPr>
          <p:cNvPr id="47" name="Right Arrow 46"/>
          <p:cNvSpPr/>
          <p:nvPr/>
        </p:nvSpPr>
        <p:spPr>
          <a:xfrm>
            <a:off x="5029200" y="4724400"/>
            <a:ext cx="457200"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2590800" y="4724400"/>
            <a:ext cx="457200"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9189795">
            <a:off x="248111" y="3763431"/>
            <a:ext cx="1244380" cy="461665"/>
          </a:xfrm>
          <a:prstGeom prst="rect">
            <a:avLst/>
          </a:prstGeom>
          <a:noFill/>
        </p:spPr>
        <p:txBody>
          <a:bodyPr wrap="none" rtlCol="0">
            <a:spAutoFit/>
          </a:bodyPr>
          <a:lstStyle/>
          <a:p>
            <a:r>
              <a:rPr lang="en-US" sz="2400" dirty="0" smtClean="0"/>
              <a:t>OPTICAL</a:t>
            </a:r>
            <a:endParaRPr lang="en-US" sz="2400" dirty="0"/>
          </a:p>
        </p:txBody>
      </p:sp>
      <p:sp>
        <p:nvSpPr>
          <p:cNvPr id="27" name="TextBox 26"/>
          <p:cNvSpPr txBox="1"/>
          <p:nvPr/>
        </p:nvSpPr>
        <p:spPr>
          <a:xfrm rot="2504654">
            <a:off x="8073594" y="3753147"/>
            <a:ext cx="998991" cy="461665"/>
          </a:xfrm>
          <a:prstGeom prst="rect">
            <a:avLst/>
          </a:prstGeom>
          <a:noFill/>
        </p:spPr>
        <p:txBody>
          <a:bodyPr wrap="none" rtlCol="0">
            <a:spAutoFit/>
          </a:bodyPr>
          <a:lstStyle/>
          <a:p>
            <a:r>
              <a:rPr lang="en-US" sz="2400" dirty="0" smtClean="0"/>
              <a:t>RADIO</a:t>
            </a:r>
            <a:endParaRPr lang="en-US" sz="2400" dirty="0"/>
          </a:p>
        </p:txBody>
      </p:sp>
      <p:pic>
        <p:nvPicPr>
          <p:cNvPr id="1027" name="Picture 3" descr="Z:\home\jhaupt\Desktop\Documents\Papers+Presentations_Mine\Public Talks\RadioAstronomy\Graphics\thinlens1.jpg"/>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248400" y="304800"/>
            <a:ext cx="2438400" cy="115824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628106" y="3594100"/>
            <a:ext cx="990600" cy="4572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6148" name="Picture 4" descr="Z:\home\jhaupt\Desktop\Documents\Papers+Presentations_Mine\Public Talks\RadioAstronomy\Graphics\SatelliteDish.JPG"/>
          <p:cNvPicPr>
            <a:picLocks noChangeAspect="1" noChangeArrowheads="1"/>
          </p:cNvPicPr>
          <p:nvPr/>
        </p:nvPicPr>
        <p:blipFill>
          <a:blip r:embed="rId3">
            <a:clrChange>
              <a:clrFrom>
                <a:srgbClr val="000000"/>
              </a:clrFrom>
              <a:clrTo>
                <a:srgbClr val="000000">
                  <a:alpha val="0"/>
                </a:srgbClr>
              </a:clrTo>
            </a:clrChange>
            <a:duotone>
              <a:prstClr val="black"/>
              <a:schemeClr val="accent6">
                <a:tint val="45000"/>
                <a:satMod val="400000"/>
              </a:schemeClr>
            </a:duotone>
          </a:blip>
          <a:srcRect/>
          <a:stretch>
            <a:fillRect/>
          </a:stretch>
        </p:blipFill>
        <p:spPr bwMode="auto">
          <a:xfrm flipH="1">
            <a:off x="-228600" y="3077633"/>
            <a:ext cx="5425643" cy="3780367"/>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34</a:t>
            </a:fld>
            <a:endParaRPr lang="en-US" dirty="0"/>
          </a:p>
        </p:txBody>
      </p:sp>
      <p:sp>
        <p:nvSpPr>
          <p:cNvPr id="7" name="TextBox 6"/>
          <p:cNvSpPr txBox="1"/>
          <p:nvPr/>
        </p:nvSpPr>
        <p:spPr>
          <a:xfrm>
            <a:off x="457200" y="990600"/>
            <a:ext cx="8229600" cy="461665"/>
          </a:xfrm>
          <a:prstGeom prst="rect">
            <a:avLst/>
          </a:prstGeom>
          <a:noFill/>
        </p:spPr>
        <p:txBody>
          <a:bodyPr wrap="square" rtlCol="0">
            <a:spAutoFit/>
          </a:bodyPr>
          <a:lstStyle/>
          <a:p>
            <a:r>
              <a:rPr lang="en-US" sz="2400" dirty="0" smtClean="0"/>
              <a:t>Dish antenna focusing radio light:</a:t>
            </a:r>
          </a:p>
        </p:txBody>
      </p:sp>
      <p:sp>
        <p:nvSpPr>
          <p:cNvPr id="22" name="TextBox 21"/>
          <p:cNvSpPr txBox="1"/>
          <p:nvPr/>
        </p:nvSpPr>
        <p:spPr>
          <a:xfrm>
            <a:off x="457200" y="304800"/>
            <a:ext cx="6096000" cy="707886"/>
          </a:xfrm>
          <a:prstGeom prst="rect">
            <a:avLst/>
          </a:prstGeom>
          <a:noFill/>
        </p:spPr>
        <p:txBody>
          <a:bodyPr wrap="square" rtlCol="0">
            <a:spAutoFit/>
          </a:bodyPr>
          <a:lstStyle/>
          <a:p>
            <a:r>
              <a:rPr lang="en-US" sz="4000" dirty="0" smtClean="0"/>
              <a:t>Radio optics</a:t>
            </a:r>
            <a:endParaRPr lang="en-US" sz="4000" dirty="0"/>
          </a:p>
        </p:txBody>
      </p:sp>
      <p:cxnSp>
        <p:nvCxnSpPr>
          <p:cNvPr id="10" name="Straight Connector 9"/>
          <p:cNvCxnSpPr/>
          <p:nvPr/>
        </p:nvCxnSpPr>
        <p:spPr>
          <a:xfrm>
            <a:off x="2170906" y="3746500"/>
            <a:ext cx="1447800" cy="6858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2170906" y="3594100"/>
            <a:ext cx="457200" cy="1524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rot="5400000" flipH="1" flipV="1">
            <a:off x="3428206" y="4241800"/>
            <a:ext cx="381000" cy="1588"/>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rot="5400000">
            <a:off x="-381000" y="2514600"/>
            <a:ext cx="2590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038600" y="4267200"/>
            <a:ext cx="2590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36576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91000" y="3478768"/>
            <a:ext cx="3276600" cy="369332"/>
          </a:xfrm>
          <a:prstGeom prst="rect">
            <a:avLst/>
          </a:prstGeom>
          <a:noFill/>
        </p:spPr>
        <p:txBody>
          <a:bodyPr wrap="square" rtlCol="0">
            <a:spAutoFit/>
          </a:bodyPr>
          <a:lstStyle/>
          <a:p>
            <a:r>
              <a:rPr lang="en-US" dirty="0" smtClean="0"/>
              <a:t>Image formed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628106" y="3594100"/>
            <a:ext cx="990600" cy="4572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6148" name="Picture 4" descr="Z:\home\jhaupt\Desktop\Documents\Papers+Presentations_Mine\Public Talks\RadioAstronomy\Graphics\SatelliteDish.JPG"/>
          <p:cNvPicPr>
            <a:picLocks noChangeAspect="1" noChangeArrowheads="1"/>
          </p:cNvPicPr>
          <p:nvPr/>
        </p:nvPicPr>
        <p:blipFill>
          <a:blip r:embed="rId3">
            <a:clrChange>
              <a:clrFrom>
                <a:srgbClr val="000000"/>
              </a:clrFrom>
              <a:clrTo>
                <a:srgbClr val="000000">
                  <a:alpha val="0"/>
                </a:srgbClr>
              </a:clrTo>
            </a:clrChange>
            <a:duotone>
              <a:prstClr val="black"/>
              <a:schemeClr val="accent6">
                <a:tint val="45000"/>
                <a:satMod val="400000"/>
              </a:schemeClr>
            </a:duotone>
          </a:blip>
          <a:srcRect/>
          <a:stretch>
            <a:fillRect/>
          </a:stretch>
        </p:blipFill>
        <p:spPr bwMode="auto">
          <a:xfrm flipH="1">
            <a:off x="-228600" y="3077633"/>
            <a:ext cx="5425643" cy="3780367"/>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35</a:t>
            </a:fld>
            <a:endParaRPr lang="en-US" dirty="0"/>
          </a:p>
        </p:txBody>
      </p:sp>
      <p:sp>
        <p:nvSpPr>
          <p:cNvPr id="7" name="TextBox 6"/>
          <p:cNvSpPr txBox="1"/>
          <p:nvPr/>
        </p:nvSpPr>
        <p:spPr>
          <a:xfrm>
            <a:off x="457200" y="990600"/>
            <a:ext cx="8229600" cy="461665"/>
          </a:xfrm>
          <a:prstGeom prst="rect">
            <a:avLst/>
          </a:prstGeom>
          <a:noFill/>
        </p:spPr>
        <p:txBody>
          <a:bodyPr wrap="square" rtlCol="0">
            <a:spAutoFit/>
          </a:bodyPr>
          <a:lstStyle/>
          <a:p>
            <a:r>
              <a:rPr lang="en-US" sz="2400" dirty="0" smtClean="0"/>
              <a:t>Dish antenna focusing radio light:</a:t>
            </a:r>
          </a:p>
        </p:txBody>
      </p:sp>
      <p:sp>
        <p:nvSpPr>
          <p:cNvPr id="22" name="TextBox 21"/>
          <p:cNvSpPr txBox="1"/>
          <p:nvPr/>
        </p:nvSpPr>
        <p:spPr>
          <a:xfrm>
            <a:off x="457200" y="304800"/>
            <a:ext cx="6096000" cy="707886"/>
          </a:xfrm>
          <a:prstGeom prst="rect">
            <a:avLst/>
          </a:prstGeom>
          <a:noFill/>
        </p:spPr>
        <p:txBody>
          <a:bodyPr wrap="square" rtlCol="0">
            <a:spAutoFit/>
          </a:bodyPr>
          <a:lstStyle/>
          <a:p>
            <a:r>
              <a:rPr lang="en-US" sz="4000" dirty="0" smtClean="0"/>
              <a:t>Radio optics</a:t>
            </a:r>
            <a:endParaRPr lang="en-US" sz="4000" dirty="0"/>
          </a:p>
        </p:txBody>
      </p:sp>
      <p:cxnSp>
        <p:nvCxnSpPr>
          <p:cNvPr id="10" name="Straight Connector 9"/>
          <p:cNvCxnSpPr/>
          <p:nvPr/>
        </p:nvCxnSpPr>
        <p:spPr>
          <a:xfrm>
            <a:off x="2170906" y="3746500"/>
            <a:ext cx="1447800" cy="6858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2170906" y="3594100"/>
            <a:ext cx="457200" cy="1524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rot="5400000" flipH="1" flipV="1">
            <a:off x="3428206" y="4241800"/>
            <a:ext cx="381000" cy="1588"/>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rot="5400000">
            <a:off x="-381000" y="2514600"/>
            <a:ext cx="2590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114805" y="4495803"/>
            <a:ext cx="2285999" cy="1066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36576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91000" y="3478768"/>
            <a:ext cx="5638800" cy="369332"/>
          </a:xfrm>
          <a:prstGeom prst="rect">
            <a:avLst/>
          </a:prstGeom>
          <a:noFill/>
        </p:spPr>
        <p:txBody>
          <a:bodyPr wrap="square" rtlCol="0">
            <a:spAutoFit/>
          </a:bodyPr>
          <a:lstStyle/>
          <a:p>
            <a:r>
              <a:rPr lang="en-US" dirty="0" smtClean="0"/>
              <a:t>Image </a:t>
            </a:r>
            <a:r>
              <a:rPr lang="en-US" b="1" dirty="0" smtClean="0"/>
              <a:t>not detected by single-pixel detector</a:t>
            </a:r>
            <a:endParaRPr lang="en-US" b="1" dirty="0"/>
          </a:p>
        </p:txBody>
      </p:sp>
      <p:sp>
        <p:nvSpPr>
          <p:cNvPr id="24" name="Arc 23"/>
          <p:cNvSpPr/>
          <p:nvPr/>
        </p:nvSpPr>
        <p:spPr>
          <a:xfrm rot="19764720">
            <a:off x="1391108" y="3080504"/>
            <a:ext cx="5845944" cy="377172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9" name="Picture 3" descr="Z:\home\jhaupt\Desktop\Documents\Papers+Presentations_Mine\Public Talks\RadioAstronomy\Graphics\Camera_obscura_1.jpg"/>
          <p:cNvPicPr>
            <a:picLocks noChangeAspect="1" noChangeArrowheads="1"/>
          </p:cNvPicPr>
          <p:nvPr/>
        </p:nvPicPr>
        <p:blipFill>
          <a:blip r:embed="rId4"/>
          <a:srcRect/>
          <a:stretch>
            <a:fillRect/>
          </a:stretch>
        </p:blipFill>
        <p:spPr bwMode="auto">
          <a:xfrm>
            <a:off x="5486400" y="381000"/>
            <a:ext cx="3278980" cy="2057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628106" y="3594100"/>
            <a:ext cx="990600" cy="4572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6148" name="Picture 4" descr="Z:\home\jhaupt\Desktop\Documents\Papers+Presentations_Mine\Public Talks\RadioAstronomy\Graphics\SatelliteDish.JPG"/>
          <p:cNvPicPr>
            <a:picLocks noChangeAspect="1" noChangeArrowheads="1"/>
          </p:cNvPicPr>
          <p:nvPr/>
        </p:nvPicPr>
        <p:blipFill>
          <a:blip r:embed="rId3">
            <a:clrChange>
              <a:clrFrom>
                <a:srgbClr val="000000"/>
              </a:clrFrom>
              <a:clrTo>
                <a:srgbClr val="000000">
                  <a:alpha val="0"/>
                </a:srgbClr>
              </a:clrTo>
            </a:clrChange>
            <a:duotone>
              <a:prstClr val="black"/>
              <a:schemeClr val="accent6">
                <a:tint val="45000"/>
                <a:satMod val="400000"/>
              </a:schemeClr>
            </a:duotone>
          </a:blip>
          <a:srcRect/>
          <a:stretch>
            <a:fillRect/>
          </a:stretch>
        </p:blipFill>
        <p:spPr bwMode="auto">
          <a:xfrm flipH="1">
            <a:off x="-228600" y="3077633"/>
            <a:ext cx="5425643" cy="3780367"/>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36</a:t>
            </a:fld>
            <a:endParaRPr lang="en-US" dirty="0"/>
          </a:p>
        </p:txBody>
      </p:sp>
      <p:sp>
        <p:nvSpPr>
          <p:cNvPr id="7" name="TextBox 6"/>
          <p:cNvSpPr txBox="1"/>
          <p:nvPr/>
        </p:nvSpPr>
        <p:spPr>
          <a:xfrm>
            <a:off x="457200" y="990600"/>
            <a:ext cx="8229600" cy="461665"/>
          </a:xfrm>
          <a:prstGeom prst="rect">
            <a:avLst/>
          </a:prstGeom>
          <a:noFill/>
        </p:spPr>
        <p:txBody>
          <a:bodyPr wrap="square" rtlCol="0">
            <a:spAutoFit/>
          </a:bodyPr>
          <a:lstStyle/>
          <a:p>
            <a:r>
              <a:rPr lang="en-US" sz="2400" dirty="0" smtClean="0"/>
              <a:t>Dish antenna focusing radio light:</a:t>
            </a:r>
          </a:p>
        </p:txBody>
      </p:sp>
      <p:sp>
        <p:nvSpPr>
          <p:cNvPr id="22" name="TextBox 21"/>
          <p:cNvSpPr txBox="1"/>
          <p:nvPr/>
        </p:nvSpPr>
        <p:spPr>
          <a:xfrm>
            <a:off x="457200" y="304800"/>
            <a:ext cx="6096000" cy="707886"/>
          </a:xfrm>
          <a:prstGeom prst="rect">
            <a:avLst/>
          </a:prstGeom>
          <a:noFill/>
        </p:spPr>
        <p:txBody>
          <a:bodyPr wrap="square" rtlCol="0">
            <a:spAutoFit/>
          </a:bodyPr>
          <a:lstStyle/>
          <a:p>
            <a:r>
              <a:rPr lang="en-US" sz="4000" dirty="0" smtClean="0"/>
              <a:t>Radio optics</a:t>
            </a:r>
            <a:endParaRPr lang="en-US" sz="4000" dirty="0"/>
          </a:p>
        </p:txBody>
      </p:sp>
      <p:cxnSp>
        <p:nvCxnSpPr>
          <p:cNvPr id="10" name="Straight Connector 9"/>
          <p:cNvCxnSpPr/>
          <p:nvPr/>
        </p:nvCxnSpPr>
        <p:spPr>
          <a:xfrm>
            <a:off x="2170906" y="3746500"/>
            <a:ext cx="1447800" cy="6858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2170906" y="3594100"/>
            <a:ext cx="457200" cy="1524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rot="5400000" flipH="1" flipV="1">
            <a:off x="3428206" y="4241800"/>
            <a:ext cx="381000" cy="1588"/>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rot="5400000">
            <a:off x="-381000" y="2514600"/>
            <a:ext cx="2590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114805" y="4495803"/>
            <a:ext cx="2285999" cy="1066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3657600" y="3810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91000" y="3478768"/>
            <a:ext cx="5638800" cy="369332"/>
          </a:xfrm>
          <a:prstGeom prst="rect">
            <a:avLst/>
          </a:prstGeom>
          <a:noFill/>
        </p:spPr>
        <p:txBody>
          <a:bodyPr wrap="square" rtlCol="0">
            <a:spAutoFit/>
          </a:bodyPr>
          <a:lstStyle/>
          <a:p>
            <a:r>
              <a:rPr lang="en-US" dirty="0" smtClean="0"/>
              <a:t>Image </a:t>
            </a:r>
            <a:r>
              <a:rPr lang="en-US" b="1" dirty="0" smtClean="0"/>
              <a:t>not detected by single-pixel detector</a:t>
            </a:r>
            <a:endParaRPr lang="en-US" b="1" dirty="0"/>
          </a:p>
        </p:txBody>
      </p:sp>
      <p:sp>
        <p:nvSpPr>
          <p:cNvPr id="24" name="Arc 23"/>
          <p:cNvSpPr/>
          <p:nvPr/>
        </p:nvSpPr>
        <p:spPr>
          <a:xfrm rot="19764720">
            <a:off x="1391108" y="3080504"/>
            <a:ext cx="5845944" cy="377172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9" name="Picture 3" descr="Z:\home\jhaupt\Desktop\Documents\Papers+Presentations_Mine\Public Talks\RadioAstronomy\Graphics\Camera_obscura_1.jpg"/>
          <p:cNvPicPr>
            <a:picLocks noChangeAspect="1" noChangeArrowheads="1"/>
          </p:cNvPicPr>
          <p:nvPr/>
        </p:nvPicPr>
        <p:blipFill>
          <a:blip r:embed="rId4"/>
          <a:srcRect/>
          <a:stretch>
            <a:fillRect/>
          </a:stretch>
        </p:blipFill>
        <p:spPr bwMode="auto">
          <a:xfrm>
            <a:off x="5486400" y="381000"/>
            <a:ext cx="3278980" cy="2057400"/>
          </a:xfrm>
          <a:prstGeom prst="rect">
            <a:avLst/>
          </a:prstGeom>
          <a:noFill/>
        </p:spPr>
      </p:pic>
      <p:sp>
        <p:nvSpPr>
          <p:cNvPr id="18" name="TextBox 17"/>
          <p:cNvSpPr txBox="1"/>
          <p:nvPr/>
        </p:nvSpPr>
        <p:spPr>
          <a:xfrm>
            <a:off x="5867400" y="4419600"/>
            <a:ext cx="2438400" cy="2031325"/>
          </a:xfrm>
          <a:prstGeom prst="rect">
            <a:avLst/>
          </a:prstGeom>
          <a:noFill/>
          <a:ln>
            <a:solidFill>
              <a:schemeClr val="tx2"/>
            </a:solidFill>
          </a:ln>
        </p:spPr>
        <p:txBody>
          <a:bodyPr wrap="square" rtlCol="0">
            <a:spAutoFit/>
          </a:bodyPr>
          <a:lstStyle/>
          <a:p>
            <a:r>
              <a:rPr lang="en-US" dirty="0" smtClean="0"/>
              <a:t>Also:</a:t>
            </a:r>
          </a:p>
          <a:p>
            <a:pPr algn="ctr"/>
            <a:r>
              <a:rPr lang="en-US" dirty="0" smtClean="0"/>
              <a:t>Dish’s image resolving potential limited by diffraction</a:t>
            </a:r>
          </a:p>
          <a:p>
            <a:pPr algn="ctr"/>
            <a:endParaRPr lang="en-US" dirty="0" smtClean="0"/>
          </a:p>
          <a:p>
            <a:pPr algn="ctr"/>
            <a:endParaRPr lang="en-US" dirty="0" smtClean="0"/>
          </a:p>
          <a:p>
            <a:pPr algn="ctr"/>
            <a:endParaRPr lang="en-US" dirty="0" smtClean="0"/>
          </a:p>
        </p:txBody>
      </p:sp>
      <p:sp>
        <p:nvSpPr>
          <p:cNvPr id="19" name="TextBox 18"/>
          <p:cNvSpPr txBox="1"/>
          <p:nvPr/>
        </p:nvSpPr>
        <p:spPr>
          <a:xfrm>
            <a:off x="6629400" y="5663625"/>
            <a:ext cx="990600" cy="584775"/>
          </a:xfrm>
          <a:prstGeom prst="rect">
            <a:avLst/>
          </a:prstGeom>
          <a:solidFill>
            <a:schemeClr val="bg2"/>
          </a:solidFill>
        </p:spPr>
        <p:txBody>
          <a:bodyPr wrap="square" rtlCol="0">
            <a:spAutoFit/>
          </a:bodyPr>
          <a:lstStyle/>
          <a:p>
            <a:pPr algn="ctr"/>
            <a:r>
              <a:rPr lang="el-GR" sz="3200" dirty="0" smtClean="0">
                <a:solidFill>
                  <a:schemeClr val="accent1"/>
                </a:solidFill>
              </a:rPr>
              <a:t>λ</a:t>
            </a:r>
            <a:r>
              <a:rPr lang="en-US" sz="3200" dirty="0" smtClean="0">
                <a:solidFill>
                  <a:schemeClr val="accent1"/>
                </a:solidFill>
              </a:rPr>
              <a:t>/d</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37</a:t>
            </a:fld>
            <a:endParaRPr lang="en-US" dirty="0"/>
          </a:p>
        </p:txBody>
      </p:sp>
      <p:sp>
        <p:nvSpPr>
          <p:cNvPr id="7" name="TextBox 6"/>
          <p:cNvSpPr txBox="1"/>
          <p:nvPr/>
        </p:nvSpPr>
        <p:spPr>
          <a:xfrm>
            <a:off x="457200" y="990600"/>
            <a:ext cx="8229600" cy="461665"/>
          </a:xfrm>
          <a:prstGeom prst="rect">
            <a:avLst/>
          </a:prstGeom>
          <a:noFill/>
        </p:spPr>
        <p:txBody>
          <a:bodyPr wrap="square" rtlCol="0">
            <a:spAutoFit/>
          </a:bodyPr>
          <a:lstStyle/>
          <a:p>
            <a:r>
              <a:rPr lang="en-US" sz="2400" dirty="0" smtClean="0"/>
              <a:t>Anatomy of a dish antenna:</a:t>
            </a:r>
          </a:p>
        </p:txBody>
      </p:sp>
      <p:sp>
        <p:nvSpPr>
          <p:cNvPr id="22" name="TextBox 21"/>
          <p:cNvSpPr txBox="1"/>
          <p:nvPr/>
        </p:nvSpPr>
        <p:spPr>
          <a:xfrm>
            <a:off x="457200" y="304800"/>
            <a:ext cx="6096000" cy="707886"/>
          </a:xfrm>
          <a:prstGeom prst="rect">
            <a:avLst/>
          </a:prstGeom>
          <a:noFill/>
        </p:spPr>
        <p:txBody>
          <a:bodyPr wrap="square" rtlCol="0">
            <a:spAutoFit/>
          </a:bodyPr>
          <a:lstStyle/>
          <a:p>
            <a:r>
              <a:rPr lang="en-US" sz="4000" dirty="0" smtClean="0"/>
              <a:t>Radio optics</a:t>
            </a:r>
            <a:endParaRPr lang="en-US" sz="4000" dirty="0"/>
          </a:p>
        </p:txBody>
      </p:sp>
      <p:pic>
        <p:nvPicPr>
          <p:cNvPr id="6148" name="Picture 4" descr="Z:\home\jhaupt\Desktop\Documents\Papers+Presentations_Mine\Public Talks\RadioAstronomy\Graphics\SatelliteDish.JP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flipH="1">
            <a:off x="-228600" y="3077633"/>
            <a:ext cx="5425643" cy="3780367"/>
          </a:xfrm>
          <a:prstGeom prst="rect">
            <a:avLst/>
          </a:prstGeom>
          <a:noFill/>
        </p:spPr>
      </p:pic>
      <p:cxnSp>
        <p:nvCxnSpPr>
          <p:cNvPr id="51" name="Straight Arrow Connector 50"/>
          <p:cNvCxnSpPr/>
          <p:nvPr/>
        </p:nvCxnSpPr>
        <p:spPr>
          <a:xfrm rot="5400000">
            <a:off x="3238500" y="32385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4419600" y="54864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743200" y="1723072"/>
            <a:ext cx="3276600" cy="1477328"/>
          </a:xfrm>
          <a:prstGeom prst="rect">
            <a:avLst/>
          </a:prstGeom>
          <a:noFill/>
        </p:spPr>
        <p:txBody>
          <a:bodyPr wrap="square" rtlCol="0">
            <a:spAutoFit/>
          </a:bodyPr>
          <a:lstStyle/>
          <a:p>
            <a:r>
              <a:rPr lang="en-US" dirty="0" smtClean="0"/>
              <a:t>Feed (antenna): Located at focal point. Often a feed horn but any antenna type is possible. On consumer satellite dishes usually called an LNB.</a:t>
            </a:r>
            <a:endParaRPr lang="en-US" dirty="0"/>
          </a:p>
        </p:txBody>
      </p:sp>
      <p:sp>
        <p:nvSpPr>
          <p:cNvPr id="56" name="TextBox 55"/>
          <p:cNvSpPr txBox="1"/>
          <p:nvPr/>
        </p:nvSpPr>
        <p:spPr>
          <a:xfrm>
            <a:off x="5562600" y="4038600"/>
            <a:ext cx="3276600" cy="1754326"/>
          </a:xfrm>
          <a:prstGeom prst="rect">
            <a:avLst/>
          </a:prstGeom>
          <a:noFill/>
        </p:spPr>
        <p:txBody>
          <a:bodyPr wrap="square" rtlCol="0">
            <a:spAutoFit/>
          </a:bodyPr>
          <a:lstStyle/>
          <a:p>
            <a:r>
              <a:rPr lang="en-US" dirty="0" smtClean="0"/>
              <a:t>Dish / reflector / mirror: Usually parabolic. Made from any radio reflective material (metalized plastic, wire mesh, solid metal, wire mesh in fiberglass). Weave size must be &lt;&lt; wavelength.</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home\jhaupt\Desktop\Documents\Papers+Presentations_Mine\Public Talks\RadioAstronomy\RadioGenGraphics_020415\RT_SideViewPerspective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476250" y="857250"/>
            <a:ext cx="10093960" cy="6207516"/>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38</a:t>
            </a:fld>
            <a:endParaRPr lang="en-US"/>
          </a:p>
        </p:txBody>
      </p:sp>
      <p:sp>
        <p:nvSpPr>
          <p:cNvPr id="7" name="TextBox 6"/>
          <p:cNvSpPr txBox="1"/>
          <p:nvPr/>
        </p:nvSpPr>
        <p:spPr>
          <a:xfrm>
            <a:off x="685800" y="1219200"/>
            <a:ext cx="7772400" cy="2554545"/>
          </a:xfrm>
          <a:prstGeom prst="rect">
            <a:avLst/>
          </a:prstGeom>
          <a:noFill/>
        </p:spPr>
        <p:txBody>
          <a:bodyPr wrap="square" rtlCol="0">
            <a:spAutoFit/>
          </a:bodyPr>
          <a:lstStyle/>
          <a:p>
            <a:pPr>
              <a:buFont typeface="Arial"/>
              <a:buChar char="•"/>
            </a:pPr>
            <a:r>
              <a:rPr lang="en-US" sz="2000" dirty="0" smtClean="0"/>
              <a:t> Single dish, single detector</a:t>
            </a:r>
          </a:p>
          <a:p>
            <a:pPr>
              <a:buFont typeface="Arial"/>
              <a:buChar char="•"/>
            </a:pPr>
            <a:endParaRPr lang="en-US" sz="2000" dirty="0" smtClean="0"/>
          </a:p>
          <a:p>
            <a:pPr>
              <a:buFont typeface="Arial"/>
              <a:buChar char="•"/>
            </a:pPr>
            <a:r>
              <a:rPr lang="en-US" sz="2000" dirty="0" smtClean="0"/>
              <a:t> Single dish, multiple detectors </a:t>
            </a:r>
          </a:p>
          <a:p>
            <a:endParaRPr lang="en-US" sz="2000" dirty="0" smtClean="0"/>
          </a:p>
          <a:p>
            <a:pPr>
              <a:buFont typeface="Arial"/>
              <a:buChar char="•"/>
            </a:pPr>
            <a:r>
              <a:rPr lang="en-US" sz="2000" dirty="0" smtClean="0"/>
              <a:t> Multi dish (interferometry)</a:t>
            </a:r>
          </a:p>
          <a:p>
            <a:pPr>
              <a:buFont typeface="Arial"/>
              <a:buChar char="•"/>
            </a:pPr>
            <a:endParaRPr lang="en-US" sz="2000" dirty="0" smtClean="0"/>
          </a:p>
          <a:p>
            <a:pPr>
              <a:buFont typeface="Arial"/>
              <a:buChar char="•"/>
            </a:pPr>
            <a:r>
              <a:rPr lang="en-US" sz="2000" dirty="0" smtClean="0"/>
              <a:t> Radar astronomy </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Radio Imaging</a:t>
            </a:r>
            <a:endParaRPr lang="en-US" sz="4000" dirty="0"/>
          </a:p>
        </p:txBody>
      </p:sp>
      <p:pic>
        <p:nvPicPr>
          <p:cNvPr id="2050" name="Picture 2" descr="Z:\home\jhaupt\Desktop\Documents\Papers+Presentations_Mine\Public Talks\RadioAstronomy\center2.jpg"/>
          <p:cNvPicPr>
            <a:picLocks noChangeAspect="1" noChangeArrowheads="1"/>
          </p:cNvPicPr>
          <p:nvPr/>
        </p:nvPicPr>
        <p:blipFill>
          <a:blip r:embed="rId4" cstate="print"/>
          <a:srcRect/>
          <a:stretch>
            <a:fillRect/>
          </a:stretch>
        </p:blipFill>
        <p:spPr bwMode="auto">
          <a:xfrm>
            <a:off x="5943600" y="4191000"/>
            <a:ext cx="2844800" cy="2133600"/>
          </a:xfrm>
          <a:prstGeom prst="rect">
            <a:avLst/>
          </a:prstGeom>
          <a:noFill/>
        </p:spPr>
      </p:pic>
      <p:pic>
        <p:nvPicPr>
          <p:cNvPr id="2051" name="Picture 3" descr="Z:\home\jhaupt\Desktop\Documents\Papers+Presentations_Mine\Public Talks\RadioAstronomy\667677480fb4ccdcc5a390856cb89ba3.jpg"/>
          <p:cNvPicPr>
            <a:picLocks noChangeAspect="1" noChangeArrowheads="1"/>
          </p:cNvPicPr>
          <p:nvPr/>
        </p:nvPicPr>
        <p:blipFill>
          <a:blip r:embed="rId5" cstate="print"/>
          <a:srcRect/>
          <a:stretch>
            <a:fillRect/>
          </a:stretch>
        </p:blipFill>
        <p:spPr bwMode="auto">
          <a:xfrm>
            <a:off x="5105400" y="381000"/>
            <a:ext cx="1828800" cy="1449977"/>
          </a:xfrm>
          <a:prstGeom prst="rect">
            <a:avLst/>
          </a:prstGeom>
          <a:noFill/>
        </p:spPr>
      </p:pic>
      <p:sp>
        <p:nvSpPr>
          <p:cNvPr id="9" name="Right Brace 8"/>
          <p:cNvSpPr/>
          <p:nvPr/>
        </p:nvSpPr>
        <p:spPr>
          <a:xfrm>
            <a:off x="3810000" y="2514600"/>
            <a:ext cx="3048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rot="20327366">
            <a:off x="4110891" y="2465878"/>
            <a:ext cx="2087911" cy="369332"/>
          </a:xfrm>
          <a:prstGeom prst="rect">
            <a:avLst/>
          </a:prstGeom>
          <a:noFill/>
        </p:spPr>
        <p:txBody>
          <a:bodyPr wrap="square" rtlCol="0">
            <a:spAutoFit/>
          </a:bodyPr>
          <a:lstStyle/>
          <a:p>
            <a:r>
              <a:rPr lang="en-US" dirty="0" smtClean="0"/>
              <a:t>Will Gloss Over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home\jhaupt\Desktop\Documents\Papers+Presentations_Mine\Public Talks\RadioAstronomy\RadioGenGraphics_020415\RT_SideViewPerspective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472440" y="863600"/>
            <a:ext cx="10093960" cy="6207516"/>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39</a:t>
            </a:fld>
            <a:endParaRPr lang="en-US"/>
          </a:p>
        </p:txBody>
      </p:sp>
      <p:sp>
        <p:nvSpPr>
          <p:cNvPr id="7" name="TextBox 6"/>
          <p:cNvSpPr txBox="1"/>
          <p:nvPr/>
        </p:nvSpPr>
        <p:spPr>
          <a:xfrm>
            <a:off x="685800" y="1219200"/>
            <a:ext cx="7772400" cy="2554545"/>
          </a:xfrm>
          <a:prstGeom prst="rect">
            <a:avLst/>
          </a:prstGeom>
          <a:noFill/>
        </p:spPr>
        <p:txBody>
          <a:bodyPr wrap="square" rtlCol="0">
            <a:spAutoFit/>
          </a:bodyPr>
          <a:lstStyle/>
          <a:p>
            <a:pPr>
              <a:buFont typeface="Arial"/>
              <a:buChar char="•"/>
            </a:pPr>
            <a:r>
              <a:rPr lang="en-US" sz="2000" dirty="0" smtClean="0"/>
              <a:t> Single dish, single detector</a:t>
            </a:r>
          </a:p>
          <a:p>
            <a:pPr>
              <a:buFont typeface="Arial"/>
              <a:buChar char="•"/>
            </a:pPr>
            <a:endParaRPr lang="en-US" sz="2000" dirty="0" smtClean="0"/>
          </a:p>
          <a:p>
            <a:pPr>
              <a:buFont typeface="Arial"/>
              <a:buChar char="•"/>
            </a:pPr>
            <a:r>
              <a:rPr lang="en-US" sz="2000" dirty="0" smtClean="0">
                <a:solidFill>
                  <a:srgbClr val="5F5F5F"/>
                </a:solidFill>
              </a:rPr>
              <a:t> Single dish, multiple detectors </a:t>
            </a:r>
          </a:p>
          <a:p>
            <a:endParaRPr lang="en-US" sz="2000" dirty="0" smtClean="0">
              <a:solidFill>
                <a:srgbClr val="5F5F5F"/>
              </a:solidFill>
            </a:endParaRPr>
          </a:p>
          <a:p>
            <a:pPr>
              <a:buFont typeface="Arial"/>
              <a:buChar char="•"/>
            </a:pPr>
            <a:r>
              <a:rPr lang="en-US" sz="2000" dirty="0" smtClean="0">
                <a:solidFill>
                  <a:srgbClr val="5F5F5F"/>
                </a:solidFill>
              </a:rPr>
              <a:t> Multi dish (interferometry)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Radar astronomy </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Radio Imaging</a:t>
            </a:r>
            <a:endParaRPr lang="en-US" sz="4000" dirty="0"/>
          </a:p>
        </p:txBody>
      </p:sp>
      <p:pic>
        <p:nvPicPr>
          <p:cNvPr id="2050" name="Picture 2" descr="Z:\home\jhaupt\Desktop\Documents\Papers+Presentations_Mine\Public Talks\RadioAstronomy\center2.jpg"/>
          <p:cNvPicPr>
            <a:picLocks noChangeAspect="1" noChangeArrowheads="1"/>
          </p:cNvPicPr>
          <p:nvPr/>
        </p:nvPicPr>
        <p:blipFill>
          <a:blip r:embed="rId4" cstate="print"/>
          <a:srcRect/>
          <a:stretch>
            <a:fillRect/>
          </a:stretch>
        </p:blipFill>
        <p:spPr bwMode="auto">
          <a:xfrm>
            <a:off x="5943600" y="4191000"/>
            <a:ext cx="2844800" cy="2133600"/>
          </a:xfrm>
          <a:prstGeom prst="rect">
            <a:avLst/>
          </a:prstGeom>
          <a:noFill/>
        </p:spPr>
      </p:pic>
      <p:pic>
        <p:nvPicPr>
          <p:cNvPr id="2051" name="Picture 3" descr="Z:\home\jhaupt\Desktop\Documents\Papers+Presentations_Mine\Public Talks\RadioAstronomy\667677480fb4ccdcc5a390856cb89ba3.jpg"/>
          <p:cNvPicPr>
            <a:picLocks noChangeAspect="1" noChangeArrowheads="1"/>
          </p:cNvPicPr>
          <p:nvPr/>
        </p:nvPicPr>
        <p:blipFill>
          <a:blip r:embed="rId5" cstate="print"/>
          <a:srcRect/>
          <a:stretch>
            <a:fillRect/>
          </a:stretch>
        </p:blipFill>
        <p:spPr bwMode="auto">
          <a:xfrm>
            <a:off x="5105400" y="381000"/>
            <a:ext cx="1828800" cy="144997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4</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sp>
        <p:nvSpPr>
          <p:cNvPr id="11" name="TextBox 10"/>
          <p:cNvSpPr txBox="1"/>
          <p:nvPr/>
        </p:nvSpPr>
        <p:spPr>
          <a:xfrm>
            <a:off x="685800" y="1219200"/>
            <a:ext cx="7543800" cy="3139321"/>
          </a:xfrm>
          <a:prstGeom prst="rect">
            <a:avLst/>
          </a:prstGeom>
          <a:noFill/>
        </p:spPr>
        <p:txBody>
          <a:bodyPr wrap="square" rtlCol="0">
            <a:spAutoFit/>
          </a:bodyPr>
          <a:lstStyle/>
          <a:p>
            <a:endParaRPr lang="en-US" sz="2000" b="1" dirty="0" smtClean="0"/>
          </a:p>
          <a:p>
            <a:r>
              <a:rPr lang="en-US" sz="2000" b="1" dirty="0" smtClean="0"/>
              <a:t>Seemingly dissonant terms:</a:t>
            </a:r>
            <a:endParaRPr lang="en-US" sz="2000" dirty="0" smtClean="0"/>
          </a:p>
          <a:p>
            <a:pPr>
              <a:buFont typeface="Arial"/>
              <a:buChar char="•"/>
            </a:pPr>
            <a:endParaRPr lang="en-US" sz="2000" dirty="0" smtClean="0"/>
          </a:p>
          <a:p>
            <a:pPr>
              <a:buFont typeface="Arial"/>
              <a:buChar char="•"/>
            </a:pPr>
            <a:r>
              <a:rPr lang="en-US" sz="2000" dirty="0" smtClean="0"/>
              <a:t> Radio internet</a:t>
            </a:r>
          </a:p>
          <a:p>
            <a:pPr>
              <a:buFont typeface="Arial"/>
              <a:buChar char="•"/>
            </a:pPr>
            <a:r>
              <a:rPr lang="en-US" sz="2000" dirty="0" smtClean="0"/>
              <a:t> Radio television			</a:t>
            </a:r>
          </a:p>
          <a:p>
            <a:pPr>
              <a:buFont typeface="Arial"/>
              <a:buChar char="•"/>
            </a:pPr>
            <a:r>
              <a:rPr lang="en-US" sz="2000" dirty="0" smtClean="0"/>
              <a:t> Radio computers		</a:t>
            </a:r>
          </a:p>
          <a:p>
            <a:pPr>
              <a:buFont typeface="Arial"/>
              <a:buChar char="•"/>
            </a:pPr>
            <a:r>
              <a:rPr lang="en-US" sz="2000" dirty="0" smtClean="0"/>
              <a:t> Radio phones			</a:t>
            </a:r>
          </a:p>
          <a:p>
            <a:pPr>
              <a:buFont typeface="Arial"/>
              <a:buChar char="•"/>
            </a:pPr>
            <a:r>
              <a:rPr lang="en-US" sz="2000" dirty="0" smtClean="0"/>
              <a:t> Radio optics</a:t>
            </a:r>
          </a:p>
          <a:p>
            <a:pPr>
              <a:buFont typeface="Arial"/>
              <a:buChar char="•"/>
            </a:pPr>
            <a:r>
              <a:rPr lang="en-US" sz="2000" dirty="0" smtClean="0"/>
              <a:t> Radio light</a:t>
            </a:r>
          </a:p>
          <a:p>
            <a:pPr>
              <a:buFont typeface="Arial"/>
              <a:buChar cha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40</a:t>
            </a:fld>
            <a:endParaRPr lang="en-US"/>
          </a:p>
        </p:txBody>
      </p:sp>
      <p:sp>
        <p:nvSpPr>
          <p:cNvPr id="7" name="TextBox 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30" name="Rectangle 29"/>
          <p:cNvSpPr/>
          <p:nvPr/>
        </p:nvSpPr>
        <p:spPr>
          <a:xfrm>
            <a:off x="6248400" y="4724400"/>
            <a:ext cx="2590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238009" y="304800"/>
            <a:ext cx="2220191" cy="2209800"/>
            <a:chOff x="6238009" y="304800"/>
            <a:chExt cx="2220191" cy="2209800"/>
          </a:xfrm>
        </p:grpSpPr>
        <p:sp>
          <p:nvSpPr>
            <p:cNvPr id="9" name="4-Point Star 8"/>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4-Point Star 30"/>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31"/>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466609" y="609600"/>
            <a:ext cx="2220191" cy="2209800"/>
            <a:chOff x="6238009" y="304800"/>
            <a:chExt cx="2220191" cy="2209800"/>
          </a:xfrm>
        </p:grpSpPr>
        <p:sp>
          <p:nvSpPr>
            <p:cNvPr id="14" name="4-Point Star 13"/>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41</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12" name="Rectangle 11"/>
          <p:cNvSpPr/>
          <p:nvPr/>
        </p:nvSpPr>
        <p:spPr>
          <a:xfrm>
            <a:off x="6858000" y="4724400"/>
            <a:ext cx="2590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705600" y="869373"/>
            <a:ext cx="2220191" cy="2209800"/>
            <a:chOff x="6238009" y="304800"/>
            <a:chExt cx="2220191" cy="2209800"/>
          </a:xfrm>
        </p:grpSpPr>
        <p:sp>
          <p:nvSpPr>
            <p:cNvPr id="14" name="4-Point Star 13"/>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42</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12" name="Rectangle 11"/>
          <p:cNvSpPr/>
          <p:nvPr/>
        </p:nvSpPr>
        <p:spPr>
          <a:xfrm>
            <a:off x="7367155" y="4724400"/>
            <a:ext cx="2590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923809" y="1143000"/>
            <a:ext cx="2220191" cy="2209800"/>
            <a:chOff x="6238009" y="304800"/>
            <a:chExt cx="2220191" cy="2209800"/>
          </a:xfrm>
        </p:grpSpPr>
        <p:sp>
          <p:nvSpPr>
            <p:cNvPr id="14" name="4-Point Star 13"/>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43</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12" name="Rectangle 11"/>
          <p:cNvSpPr/>
          <p:nvPr/>
        </p:nvSpPr>
        <p:spPr>
          <a:xfrm>
            <a:off x="8001000" y="4724400"/>
            <a:ext cx="25908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086600" y="1402773"/>
            <a:ext cx="2220191" cy="2209800"/>
            <a:chOff x="6238009" y="304800"/>
            <a:chExt cx="2220191" cy="2209800"/>
          </a:xfrm>
        </p:grpSpPr>
        <p:sp>
          <p:nvSpPr>
            <p:cNvPr id="14" name="4-Point Star 13"/>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44</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17" name="TextBox 1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7086600" y="1402773"/>
            <a:ext cx="2220191" cy="2209800"/>
            <a:chOff x="6238009" y="304800"/>
            <a:chExt cx="2220191" cy="2209800"/>
          </a:xfrm>
        </p:grpSpPr>
        <p:sp>
          <p:nvSpPr>
            <p:cNvPr id="14" name="4-Point Star 13"/>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45</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6" name="Freeform 25"/>
          <p:cNvSpPr/>
          <p:nvPr/>
        </p:nvSpPr>
        <p:spPr>
          <a:xfrm>
            <a:off x="6096000" y="4953000"/>
            <a:ext cx="2597728" cy="594014"/>
          </a:xfrm>
          <a:custGeom>
            <a:avLst/>
            <a:gdLst>
              <a:gd name="connsiteX0" fmla="*/ 0 w 2597728"/>
              <a:gd name="connsiteY0" fmla="*/ 581891 h 594014"/>
              <a:gd name="connsiteX1" fmla="*/ 935182 w 2597728"/>
              <a:gd name="connsiteY1" fmla="*/ 498764 h 594014"/>
              <a:gd name="connsiteX2" fmla="*/ 1257300 w 2597728"/>
              <a:gd name="connsiteY2" fmla="*/ 10391 h 594014"/>
              <a:gd name="connsiteX3" fmla="*/ 1444337 w 2597728"/>
              <a:gd name="connsiteY3" fmla="*/ 436419 h 594014"/>
              <a:gd name="connsiteX4" fmla="*/ 1537855 w 2597728"/>
              <a:gd name="connsiteY4" fmla="*/ 488373 h 594014"/>
              <a:gd name="connsiteX5" fmla="*/ 1693719 w 2597728"/>
              <a:gd name="connsiteY5" fmla="*/ 529937 h 594014"/>
              <a:gd name="connsiteX6" fmla="*/ 2597728 w 2597728"/>
              <a:gd name="connsiteY6" fmla="*/ 540328 h 5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28" h="594014">
                <a:moveTo>
                  <a:pt x="0" y="581891"/>
                </a:moveTo>
                <a:cubicBezTo>
                  <a:pt x="362816" y="587952"/>
                  <a:pt x="725632" y="594014"/>
                  <a:pt x="935182" y="498764"/>
                </a:cubicBezTo>
                <a:cubicBezTo>
                  <a:pt x="1144732" y="403514"/>
                  <a:pt x="1172441" y="20782"/>
                  <a:pt x="1257300" y="10391"/>
                </a:cubicBezTo>
                <a:cubicBezTo>
                  <a:pt x="1342159" y="0"/>
                  <a:pt x="1397578" y="356755"/>
                  <a:pt x="1444337" y="436419"/>
                </a:cubicBezTo>
                <a:cubicBezTo>
                  <a:pt x="1491096" y="516083"/>
                  <a:pt x="1496291" y="472787"/>
                  <a:pt x="1537855" y="488373"/>
                </a:cubicBezTo>
                <a:cubicBezTo>
                  <a:pt x="1579419" y="503959"/>
                  <a:pt x="1517074" y="521278"/>
                  <a:pt x="1693719" y="529937"/>
                </a:cubicBezTo>
                <a:cubicBezTo>
                  <a:pt x="1870364" y="538596"/>
                  <a:pt x="2234046" y="539462"/>
                  <a:pt x="2597728" y="540328"/>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time</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sp>
        <p:nvSpPr>
          <p:cNvPr id="17" name="TextBox 16"/>
          <p:cNvSpPr txBox="1"/>
          <p:nvPr/>
        </p:nvSpPr>
        <p:spPr>
          <a:xfrm>
            <a:off x="685800" y="1120914"/>
            <a:ext cx="3505200" cy="707886"/>
          </a:xfrm>
          <a:prstGeom prst="rect">
            <a:avLst/>
          </a:prstGeom>
          <a:noFill/>
        </p:spPr>
        <p:txBody>
          <a:bodyPr wrap="square" rtlCol="0">
            <a:spAutoFit/>
          </a:bodyPr>
          <a:lstStyle/>
          <a:p>
            <a:pPr>
              <a:buFont typeface="Arial"/>
              <a:buChar char="•"/>
            </a:pPr>
            <a:r>
              <a:rPr lang="en-US" sz="2000" dirty="0" smtClean="0"/>
              <a:t> Celestial objects drift past beam, power recorded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086600" y="1402773"/>
            <a:ext cx="2220191" cy="2209800"/>
            <a:chOff x="6238009" y="304800"/>
            <a:chExt cx="2220191" cy="2209800"/>
          </a:xfrm>
        </p:grpSpPr>
        <p:sp>
          <p:nvSpPr>
            <p:cNvPr id="19" name="4-Point Star 18"/>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46</a:t>
            </a:fld>
            <a:endParaRPr lang="en-US"/>
          </a:p>
        </p:txBody>
      </p:sp>
      <p:sp>
        <p:nvSpPr>
          <p:cNvPr id="7" name="TextBox 6"/>
          <p:cNvSpPr txBox="1"/>
          <p:nvPr/>
        </p:nvSpPr>
        <p:spPr>
          <a:xfrm>
            <a:off x="762000" y="1200090"/>
            <a:ext cx="3505200" cy="400110"/>
          </a:xfrm>
          <a:prstGeom prst="rect">
            <a:avLst/>
          </a:prstGeom>
          <a:noFill/>
        </p:spPr>
        <p:txBody>
          <a:bodyPr wrap="square" rtlCol="0">
            <a:spAutoFit/>
          </a:bodyPr>
          <a:lstStyle/>
          <a:p>
            <a:pPr>
              <a:buFont typeface="Arial"/>
              <a:buChar char="•"/>
            </a:pPr>
            <a:r>
              <a:rPr lang="en-US" sz="2000" dirty="0" smtClean="0"/>
              <a:t> 1D image</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2050" name="Picture 2" descr="Z:\home\jhaupt\Desktop\Documents\Papers+Presentations_Mine\Public Talks\RadioAstronomy\RadioGenGraphics_020415\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524000"/>
            <a:ext cx="9144000" cy="5984131"/>
          </a:xfrm>
          <a:prstGeom prst="rect">
            <a:avLst/>
          </a:prstGeom>
          <a:noFill/>
        </p:spPr>
      </p:pic>
      <p:sp>
        <p:nvSpPr>
          <p:cNvPr id="27" name="TextBox 26"/>
          <p:cNvSpPr txBox="1"/>
          <p:nvPr/>
        </p:nvSpPr>
        <p:spPr>
          <a:xfrm>
            <a:off x="6096000" y="5602069"/>
            <a:ext cx="2667000" cy="646331"/>
          </a:xfrm>
          <a:prstGeom prst="rect">
            <a:avLst/>
          </a:prstGeom>
          <a:noFill/>
        </p:spPr>
        <p:txBody>
          <a:bodyPr wrap="square" rtlCol="0">
            <a:spAutoFit/>
          </a:bodyPr>
          <a:lstStyle/>
          <a:p>
            <a:r>
              <a:rPr lang="en-US" dirty="0" smtClean="0"/>
              <a:t>0         1         2         3         4</a:t>
            </a:r>
          </a:p>
          <a:p>
            <a:pPr algn="ctr"/>
            <a:r>
              <a:rPr lang="en-US" i="1" dirty="0" smtClean="0"/>
              <a:t>(position)</a:t>
            </a:r>
            <a:endParaRPr lang="en-US" i="1" dirty="0"/>
          </a:p>
        </p:txBody>
      </p:sp>
      <p:sp>
        <p:nvSpPr>
          <p:cNvPr id="28" name="Rectangle 27"/>
          <p:cNvSpPr/>
          <p:nvPr/>
        </p:nvSpPr>
        <p:spPr>
          <a:xfrm>
            <a:off x="5562600" y="4648200"/>
            <a:ext cx="4191000" cy="24384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5219700" y="4838701"/>
            <a:ext cx="1219200" cy="381000"/>
          </a:xfrm>
          <a:prstGeom prst="rect">
            <a:avLst/>
          </a:prstGeom>
          <a:noFill/>
        </p:spPr>
        <p:txBody>
          <a:bodyPr wrap="square" rtlCol="0">
            <a:spAutoFit/>
          </a:bodyPr>
          <a:lstStyle/>
          <a:p>
            <a:r>
              <a:rPr lang="en-US" i="1" dirty="0" smtClean="0"/>
              <a:t>power</a:t>
            </a:r>
            <a:endParaRPr lang="en-US" i="1" dirty="0"/>
          </a:p>
        </p:txBody>
      </p:sp>
      <p:grpSp>
        <p:nvGrpSpPr>
          <p:cNvPr id="17" name="Group 16"/>
          <p:cNvGrpSpPr/>
          <p:nvPr/>
        </p:nvGrpSpPr>
        <p:grpSpPr>
          <a:xfrm>
            <a:off x="6096000" y="5029200"/>
            <a:ext cx="2667000" cy="533400"/>
            <a:chOff x="5943600" y="3886200"/>
            <a:chExt cx="2667000" cy="533400"/>
          </a:xfrm>
        </p:grpSpPr>
        <p:sp>
          <p:nvSpPr>
            <p:cNvPr id="12" name="Rectangle 11"/>
            <p:cNvSpPr/>
            <p:nvPr/>
          </p:nvSpPr>
          <p:spPr>
            <a:xfrm>
              <a:off x="5943600" y="3886200"/>
              <a:ext cx="533400" cy="533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77000" y="3886200"/>
              <a:ext cx="533400" cy="5334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p:cNvSpPr/>
            <p:nvPr/>
          </p:nvSpPr>
          <p:spPr>
            <a:xfrm>
              <a:off x="7010400" y="3886200"/>
              <a:ext cx="5334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43800" y="3886200"/>
              <a:ext cx="533400" cy="5334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p:cNvSpPr/>
            <p:nvPr/>
          </p:nvSpPr>
          <p:spPr>
            <a:xfrm>
              <a:off x="8077200" y="3886200"/>
              <a:ext cx="533400" cy="533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err="1" smtClean="0"/>
              <a:t>Jansky’s</a:t>
            </a:r>
            <a:r>
              <a:rPr lang="en-US" sz="2000" dirty="0" smtClean="0"/>
              <a:t> drift scan data:</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1027" name="Picture 3" descr="Z:\home\jhaupt\Documents\Papers+Presentations_Mine\Public Talks\RadioAstronomy\Graphics\JanskyStripChart.gif"/>
          <p:cNvPicPr>
            <a:picLocks noChangeAspect="1" noChangeArrowheads="1"/>
          </p:cNvPicPr>
          <p:nvPr/>
        </p:nvPicPr>
        <p:blipFill>
          <a:blip r:embed="rId3"/>
          <a:srcRect b="72222"/>
          <a:stretch>
            <a:fillRect/>
          </a:stretch>
        </p:blipFill>
        <p:spPr bwMode="auto">
          <a:xfrm>
            <a:off x="1219200" y="1752600"/>
            <a:ext cx="6726621" cy="1905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err="1" smtClean="0"/>
              <a:t>Jansky’s</a:t>
            </a:r>
            <a:r>
              <a:rPr lang="en-US" sz="2000" dirty="0" smtClean="0"/>
              <a:t> drift scan data:</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1027" name="Picture 3" descr="Z:\home\jhaupt\Documents\Papers+Presentations_Mine\Public Talks\RadioAstronomy\Graphics\JanskyStripChart.gif"/>
          <p:cNvPicPr>
            <a:picLocks noChangeAspect="1" noChangeArrowheads="1"/>
          </p:cNvPicPr>
          <p:nvPr/>
        </p:nvPicPr>
        <p:blipFill>
          <a:blip r:embed="rId3"/>
          <a:srcRect b="72222"/>
          <a:stretch>
            <a:fillRect/>
          </a:stretch>
        </p:blipFill>
        <p:spPr bwMode="auto">
          <a:xfrm>
            <a:off x="1219200" y="1752600"/>
            <a:ext cx="6726621" cy="1905000"/>
          </a:xfrm>
          <a:prstGeom prst="rect">
            <a:avLst/>
          </a:prstGeom>
          <a:noFill/>
        </p:spPr>
      </p:pic>
      <p:pic>
        <p:nvPicPr>
          <p:cNvPr id="25" name="Picture 2" descr="Z:\home\jhaupt\Desktop\Documents\Papers+Presentations_Mine\Public Talks\RadioAstronomy\Karl_Guthe_Jansky_radio_telescope.jpeg"/>
          <p:cNvPicPr>
            <a:picLocks noChangeAspect="1" noChangeArrowheads="1"/>
          </p:cNvPicPr>
          <p:nvPr/>
        </p:nvPicPr>
        <p:blipFill>
          <a:blip r:embed="rId4"/>
          <a:srcRect b="24264"/>
          <a:stretch>
            <a:fillRect/>
          </a:stretch>
        </p:blipFill>
        <p:spPr bwMode="auto">
          <a:xfrm>
            <a:off x="2514600" y="3886199"/>
            <a:ext cx="4343400" cy="254938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smtClean="0"/>
              <a:t>Grote </a:t>
            </a:r>
            <a:r>
              <a:rPr lang="en-US" sz="2000" dirty="0" err="1" smtClean="0"/>
              <a:t>Reber’s</a:t>
            </a:r>
            <a:r>
              <a:rPr lang="en-US" sz="2000" dirty="0" smtClean="0"/>
              <a:t> drift scan strip chart:</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1026" name="Picture 2" descr="Z:\home\jhaupt\Documents\Papers+Presentations_Mine\Public Talks\RadioAstronomy\Graphics\StripCharts.gif"/>
          <p:cNvPicPr>
            <a:picLocks noChangeAspect="1" noChangeArrowheads="1"/>
          </p:cNvPicPr>
          <p:nvPr/>
        </p:nvPicPr>
        <p:blipFill>
          <a:blip r:embed="rId3"/>
          <a:srcRect b="73953"/>
          <a:stretch>
            <a:fillRect/>
          </a:stretch>
        </p:blipFill>
        <p:spPr bwMode="auto">
          <a:xfrm>
            <a:off x="1752600" y="1828800"/>
            <a:ext cx="5715000" cy="10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5</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sp>
        <p:nvSpPr>
          <p:cNvPr id="11" name="TextBox 10"/>
          <p:cNvSpPr txBox="1"/>
          <p:nvPr/>
        </p:nvSpPr>
        <p:spPr>
          <a:xfrm>
            <a:off x="685800" y="1219200"/>
            <a:ext cx="8229600" cy="3139321"/>
          </a:xfrm>
          <a:prstGeom prst="rect">
            <a:avLst/>
          </a:prstGeom>
          <a:noFill/>
        </p:spPr>
        <p:txBody>
          <a:bodyPr wrap="square" rtlCol="0">
            <a:spAutoFit/>
          </a:bodyPr>
          <a:lstStyle/>
          <a:p>
            <a:endParaRPr lang="en-US" sz="2000" b="1" dirty="0" smtClean="0"/>
          </a:p>
          <a:p>
            <a:r>
              <a:rPr lang="en-US" sz="2000" b="1" dirty="0" smtClean="0"/>
              <a:t>Seemingly dissonant terms:</a:t>
            </a:r>
            <a:endParaRPr lang="en-US" sz="2000" dirty="0" smtClean="0"/>
          </a:p>
          <a:p>
            <a:pPr>
              <a:buFont typeface="Arial"/>
              <a:buChar char="•"/>
            </a:pPr>
            <a:endParaRPr lang="en-US" sz="2000" dirty="0" smtClean="0"/>
          </a:p>
          <a:p>
            <a:pPr>
              <a:buFont typeface="Arial"/>
              <a:buChar char="•"/>
            </a:pPr>
            <a:r>
              <a:rPr lang="en-US" sz="2000" dirty="0" smtClean="0"/>
              <a:t> Radio internet			(</a:t>
            </a:r>
            <a:r>
              <a:rPr lang="en-US" sz="2000" dirty="0" err="1" smtClean="0"/>
              <a:t>Wifi</a:t>
            </a:r>
            <a:r>
              <a:rPr lang="en-US" sz="2000" dirty="0" smtClean="0"/>
              <a:t>, G3/G4)</a:t>
            </a:r>
          </a:p>
          <a:p>
            <a:pPr>
              <a:buFont typeface="Arial"/>
              <a:buChar char="•"/>
            </a:pPr>
            <a:r>
              <a:rPr lang="en-US" sz="2000" dirty="0" smtClean="0"/>
              <a:t> Radio television			(antenna TV, satellite TV)</a:t>
            </a:r>
          </a:p>
          <a:p>
            <a:pPr>
              <a:buFont typeface="Arial"/>
              <a:buChar char="•"/>
            </a:pPr>
            <a:r>
              <a:rPr lang="en-US" sz="2000" dirty="0" smtClean="0"/>
              <a:t> Radio computers		(</a:t>
            </a:r>
            <a:r>
              <a:rPr lang="en-US" sz="2000" dirty="0" err="1" smtClean="0"/>
              <a:t>Wifi</a:t>
            </a:r>
            <a:r>
              <a:rPr lang="en-US" sz="2000" dirty="0" smtClean="0"/>
              <a:t>, </a:t>
            </a:r>
            <a:r>
              <a:rPr lang="en-US" sz="2000" dirty="0" err="1" smtClean="0"/>
              <a:t>bluetooth</a:t>
            </a:r>
            <a:r>
              <a:rPr lang="en-US" sz="2000" dirty="0" smtClean="0"/>
              <a:t>, mice, keyboards, etc.)</a:t>
            </a:r>
          </a:p>
          <a:p>
            <a:pPr>
              <a:buFont typeface="Arial"/>
              <a:buChar char="•"/>
            </a:pPr>
            <a:r>
              <a:rPr lang="en-US" sz="2000" dirty="0" smtClean="0"/>
              <a:t> Radio phones			(cell phones, cordless phones)</a:t>
            </a:r>
          </a:p>
          <a:p>
            <a:pPr>
              <a:buFont typeface="Arial"/>
              <a:buChar char="•"/>
            </a:pPr>
            <a:r>
              <a:rPr lang="en-US" sz="2000" dirty="0" smtClean="0"/>
              <a:t> Radio optics			(antenna design, especially dishes)</a:t>
            </a:r>
          </a:p>
          <a:p>
            <a:pPr>
              <a:buFont typeface="Arial"/>
              <a:buChar char="•"/>
            </a:pPr>
            <a:r>
              <a:rPr lang="en-US" sz="2000" dirty="0" smtClean="0"/>
              <a:t> Radio light			(radio = redder than infrared)</a:t>
            </a:r>
          </a:p>
          <a:p>
            <a:pPr>
              <a:buFont typeface="Arial"/>
              <a:buChar char="•"/>
            </a:pPr>
            <a:endParaRPr lang="en-US" dirty="0"/>
          </a:p>
        </p:txBody>
      </p:sp>
      <p:grpSp>
        <p:nvGrpSpPr>
          <p:cNvPr id="13" name="Group 12"/>
          <p:cNvGrpSpPr/>
          <p:nvPr/>
        </p:nvGrpSpPr>
        <p:grpSpPr>
          <a:xfrm>
            <a:off x="1066800" y="4495800"/>
            <a:ext cx="7081104" cy="1219200"/>
            <a:chOff x="990600" y="4953000"/>
            <a:chExt cx="7081104" cy="1219200"/>
          </a:xfrm>
        </p:grpSpPr>
        <p:pic>
          <p:nvPicPr>
            <p:cNvPr id="1028" name="Picture 4" descr="Z:\home\jhaupt\Desktop\Documents\Papers+Presentations_Mine\Public Talks\RadioAstronomy\Graphics\TV.jpg"/>
            <p:cNvPicPr>
              <a:picLocks noChangeAspect="1" noChangeArrowheads="1"/>
            </p:cNvPicPr>
            <p:nvPr/>
          </p:nvPicPr>
          <p:blipFill>
            <a:blip r:embed="rId3" cstate="print"/>
            <a:srcRect l="7825"/>
            <a:stretch>
              <a:fillRect/>
            </a:stretch>
          </p:blipFill>
          <p:spPr bwMode="auto">
            <a:xfrm>
              <a:off x="4572000" y="4953000"/>
              <a:ext cx="1795274" cy="1217296"/>
            </a:xfrm>
            <a:prstGeom prst="rect">
              <a:avLst/>
            </a:prstGeom>
            <a:noFill/>
          </p:spPr>
        </p:pic>
        <p:pic>
          <p:nvPicPr>
            <p:cNvPr id="2050" name="Picture 2" descr="Z:\home\jhaupt\Desktop\Documents\Papers+Presentations_Mine\Public Talks\RadioAstronomy\Graphics\samsung-galaxy-s6.jpg"/>
            <p:cNvPicPr>
              <a:picLocks noChangeAspect="1" noChangeArrowheads="1"/>
            </p:cNvPicPr>
            <p:nvPr/>
          </p:nvPicPr>
          <p:blipFill>
            <a:blip r:embed="rId4" cstate="print"/>
            <a:srcRect l="10554" r="8531"/>
            <a:stretch>
              <a:fillRect/>
            </a:stretch>
          </p:blipFill>
          <p:spPr bwMode="auto">
            <a:xfrm>
              <a:off x="990600" y="4953000"/>
              <a:ext cx="1752600" cy="1219200"/>
            </a:xfrm>
            <a:prstGeom prst="rect">
              <a:avLst/>
            </a:prstGeom>
            <a:noFill/>
          </p:spPr>
        </p:pic>
        <p:pic>
          <p:nvPicPr>
            <p:cNvPr id="2051" name="Picture 3" descr="Z:\home\jhaupt\Desktop\Documents\Papers+Presentations_Mine\Public Talks\RadioAstronomy\Graphics\penguinlibre_0.jpeg"/>
            <p:cNvPicPr>
              <a:picLocks noChangeAspect="1" noChangeArrowheads="1"/>
            </p:cNvPicPr>
            <p:nvPr/>
          </p:nvPicPr>
          <p:blipFill>
            <a:blip r:embed="rId5" cstate="print"/>
            <a:srcRect t="16667" b="16667"/>
            <a:stretch>
              <a:fillRect/>
            </a:stretch>
          </p:blipFill>
          <p:spPr bwMode="auto">
            <a:xfrm>
              <a:off x="2743200" y="4953000"/>
              <a:ext cx="1828800" cy="1219200"/>
            </a:xfrm>
            <a:prstGeom prst="rect">
              <a:avLst/>
            </a:prstGeom>
            <a:noFill/>
          </p:spPr>
        </p:pic>
        <p:pic>
          <p:nvPicPr>
            <p:cNvPr id="1026" name="Picture 2" descr="Z:\home\jhaupt\Desktop\Documents\Papers+Presentations_Mine\Public Talks\RadioAstronomy\Graphics\tv-antenna.jpg"/>
            <p:cNvPicPr>
              <a:picLocks noChangeAspect="1" noChangeArrowheads="1"/>
            </p:cNvPicPr>
            <p:nvPr/>
          </p:nvPicPr>
          <p:blipFill>
            <a:blip r:embed="rId6" cstate="print"/>
            <a:srcRect/>
            <a:stretch>
              <a:fillRect/>
            </a:stretch>
          </p:blipFill>
          <p:spPr bwMode="auto">
            <a:xfrm>
              <a:off x="5734050" y="4991100"/>
              <a:ext cx="590076" cy="381000"/>
            </a:xfrm>
            <a:prstGeom prst="rect">
              <a:avLst/>
            </a:prstGeom>
            <a:noFill/>
          </p:spPr>
        </p:pic>
        <p:pic>
          <p:nvPicPr>
            <p:cNvPr id="1029" name="Picture 5" descr="Z:\home\jhaupt\Desktop\Documents\Papers+Presentations_Mine\Public Talks\RadioAstronomy\Graphics\WifiRouter_Linksys.jpg"/>
            <p:cNvPicPr>
              <a:picLocks noChangeAspect="1" noChangeArrowheads="1"/>
            </p:cNvPicPr>
            <p:nvPr/>
          </p:nvPicPr>
          <p:blipFill>
            <a:blip r:embed="rId7" cstate="print"/>
            <a:srcRect t="10059"/>
            <a:stretch>
              <a:fillRect/>
            </a:stretch>
          </p:blipFill>
          <p:spPr bwMode="auto">
            <a:xfrm>
              <a:off x="6367274" y="4953000"/>
              <a:ext cx="1704430" cy="1219200"/>
            </a:xfrm>
            <a:prstGeom prst="rect">
              <a:avLst/>
            </a:prstGeom>
            <a:noFill/>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smtClean="0"/>
              <a:t>Grote </a:t>
            </a:r>
            <a:r>
              <a:rPr lang="en-US" sz="2000" dirty="0" err="1" smtClean="0"/>
              <a:t>Reber’s</a:t>
            </a:r>
            <a:r>
              <a:rPr lang="en-US" sz="2000" dirty="0" smtClean="0"/>
              <a:t> drift scan strip chart:</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Drift scanning</a:t>
            </a:r>
            <a:endParaRPr lang="en-US" sz="4000" dirty="0"/>
          </a:p>
        </p:txBody>
      </p:sp>
      <p:pic>
        <p:nvPicPr>
          <p:cNvPr id="1026" name="Picture 2" descr="Z:\home\jhaupt\Documents\Papers+Presentations_Mine\Public Talks\RadioAstronomy\Graphics\StripCharts.gif"/>
          <p:cNvPicPr>
            <a:picLocks noChangeAspect="1" noChangeArrowheads="1"/>
          </p:cNvPicPr>
          <p:nvPr/>
        </p:nvPicPr>
        <p:blipFill>
          <a:blip r:embed="rId3"/>
          <a:srcRect b="73953"/>
          <a:stretch>
            <a:fillRect/>
          </a:stretch>
        </p:blipFill>
        <p:spPr bwMode="auto">
          <a:xfrm>
            <a:off x="1752600" y="1828800"/>
            <a:ext cx="5715000" cy="1066800"/>
          </a:xfrm>
          <a:prstGeom prst="rect">
            <a:avLst/>
          </a:prstGeom>
          <a:noFill/>
        </p:spPr>
      </p:pic>
      <p:pic>
        <p:nvPicPr>
          <p:cNvPr id="3074" name="Picture 2" descr="Z:\home\jhaupt\Documents\Papers+Presentations_Mine\Public Talks\RadioAstronomy\Graphics\Grote-Reber-Radio-Telescope.jpg"/>
          <p:cNvPicPr>
            <a:picLocks noChangeAspect="1" noChangeArrowheads="1"/>
          </p:cNvPicPr>
          <p:nvPr/>
        </p:nvPicPr>
        <p:blipFill>
          <a:blip r:embed="rId4"/>
          <a:srcRect/>
          <a:stretch>
            <a:fillRect/>
          </a:stretch>
        </p:blipFill>
        <p:spPr bwMode="auto">
          <a:xfrm>
            <a:off x="3276600" y="3200400"/>
            <a:ext cx="2678694" cy="333415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home\jhaupt\Desktop\Documents\Papers+Presentations_Mine\Public Talks\RadioAstronomy\RT_IntoSky_1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163782"/>
            <a:ext cx="9144000" cy="6146654"/>
          </a:xfrm>
          <a:prstGeom prst="rect">
            <a:avLst/>
          </a:prstGeom>
          <a:noFill/>
        </p:spPr>
      </p:pic>
      <p:grpSp>
        <p:nvGrpSpPr>
          <p:cNvPr id="2" name="Group 9"/>
          <p:cNvGrpSpPr/>
          <p:nvPr/>
        </p:nvGrpSpPr>
        <p:grpSpPr>
          <a:xfrm>
            <a:off x="5857009" y="1239982"/>
            <a:ext cx="2220191" cy="2209800"/>
            <a:chOff x="6238009" y="304800"/>
            <a:chExt cx="2220191" cy="2209800"/>
          </a:xfrm>
        </p:grpSpPr>
        <p:sp>
          <p:nvSpPr>
            <p:cNvPr id="11" name="4-Point Star 10"/>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51</a:t>
            </a:fld>
            <a:endParaRPr lang="en-US"/>
          </a:p>
        </p:txBody>
      </p:sp>
      <p:sp>
        <p:nvSpPr>
          <p:cNvPr id="7" name="TextBox 6"/>
          <p:cNvSpPr txBox="1"/>
          <p:nvPr/>
        </p:nvSpPr>
        <p:spPr>
          <a:xfrm>
            <a:off x="457200" y="1066800"/>
            <a:ext cx="3505200" cy="1938992"/>
          </a:xfrm>
          <a:prstGeom prst="rect">
            <a:avLst/>
          </a:prstGeom>
          <a:noFill/>
        </p:spPr>
        <p:txBody>
          <a:bodyPr wrap="square" rtlCol="0">
            <a:spAutoFit/>
          </a:bodyPr>
          <a:lstStyle/>
          <a:p>
            <a:pPr>
              <a:buFont typeface="Arial"/>
              <a:buChar char="•"/>
            </a:pPr>
            <a:r>
              <a:rPr lang="en-US" sz="2000" dirty="0" smtClean="0"/>
              <a:t> Side by side drift scans</a:t>
            </a:r>
          </a:p>
          <a:p>
            <a:pPr>
              <a:buFont typeface="Arial"/>
              <a:buChar char="•"/>
            </a:pPr>
            <a:r>
              <a:rPr lang="en-US" sz="2000" dirty="0" smtClean="0"/>
              <a:t>“2D strip chart”</a:t>
            </a:r>
          </a:p>
          <a:p>
            <a:pPr>
              <a:buFont typeface="Arial"/>
              <a:buChar char="•"/>
            </a:pPr>
            <a:r>
              <a:rPr lang="en-US" sz="2000" dirty="0" smtClean="0"/>
              <a:t> Scan sky with dish, writing radio power to pixels</a:t>
            </a:r>
          </a:p>
          <a:p>
            <a:endParaRPr lang="en-US" sz="2000" dirty="0" smtClean="0"/>
          </a:p>
          <a:p>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imaging</a:t>
            </a:r>
            <a:endParaRPr lang="en-US" sz="4000" dirty="0"/>
          </a:p>
        </p:txBody>
      </p:sp>
      <p:sp>
        <p:nvSpPr>
          <p:cNvPr id="18" name="Freeform 17"/>
          <p:cNvSpPr/>
          <p:nvPr/>
        </p:nvSpPr>
        <p:spPr>
          <a:xfrm>
            <a:off x="5943600" y="10875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943600" y="14228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43600" y="17733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43600" y="21086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943600" y="24591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43600" y="2813991"/>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941219" y="3156887"/>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Arrow Connector 97"/>
          <p:cNvCxnSpPr/>
          <p:nvPr/>
        </p:nvCxnSpPr>
        <p:spPr>
          <a:xfrm flipV="1">
            <a:off x="3200400" y="1143000"/>
            <a:ext cx="2667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3200400" y="1295400"/>
            <a:ext cx="2667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00400" y="1295400"/>
            <a:ext cx="2667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276600" y="1295400"/>
            <a:ext cx="2514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276600" y="1295400"/>
            <a:ext cx="2590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276600" y="1295400"/>
            <a:ext cx="2590800" cy="1525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276600" y="1295400"/>
            <a:ext cx="2590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smtClean="0"/>
              <a:t>Grote </a:t>
            </a:r>
            <a:r>
              <a:rPr lang="en-US" sz="2000" dirty="0" err="1" smtClean="0"/>
              <a:t>Reber’s</a:t>
            </a:r>
            <a:r>
              <a:rPr lang="en-US" sz="2000" dirty="0" smtClean="0"/>
              <a:t> drift scan strip charts:</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imaging</a:t>
            </a:r>
            <a:endParaRPr lang="en-US" sz="4000" dirty="0"/>
          </a:p>
        </p:txBody>
      </p:sp>
      <p:pic>
        <p:nvPicPr>
          <p:cNvPr id="1026" name="Picture 2" descr="Z:\home\jhaupt\Documents\Papers+Presentations_Mine\Public Talks\RadioAstronomy\Graphics\StripCharts.gif"/>
          <p:cNvPicPr>
            <a:picLocks noChangeAspect="1" noChangeArrowheads="1"/>
          </p:cNvPicPr>
          <p:nvPr/>
        </p:nvPicPr>
        <p:blipFill>
          <a:blip r:embed="rId3"/>
          <a:srcRect/>
          <a:stretch>
            <a:fillRect/>
          </a:stretch>
        </p:blipFill>
        <p:spPr bwMode="auto">
          <a:xfrm>
            <a:off x="1752600" y="1828800"/>
            <a:ext cx="5715000" cy="409575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123890"/>
            <a:ext cx="4800600" cy="400110"/>
          </a:xfrm>
          <a:prstGeom prst="rect">
            <a:avLst/>
          </a:prstGeom>
          <a:noFill/>
        </p:spPr>
        <p:txBody>
          <a:bodyPr wrap="square" rtlCol="0">
            <a:spAutoFit/>
          </a:bodyPr>
          <a:lstStyle/>
          <a:p>
            <a:r>
              <a:rPr lang="en-US" sz="2000" dirty="0" err="1" smtClean="0"/>
              <a:t>Reber’s</a:t>
            </a:r>
            <a:r>
              <a:rPr lang="en-US" sz="2000" dirty="0" smtClean="0"/>
              <a:t> radio maps:</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imaging</a:t>
            </a:r>
            <a:endParaRPr lang="en-US" sz="4000" dirty="0"/>
          </a:p>
        </p:txBody>
      </p:sp>
      <p:pic>
        <p:nvPicPr>
          <p:cNvPr id="5" name="Picture 2" descr="Z:\home\jhaupt\Desktop\Documents\Papers+Presentations_Mine\Public Talks\RadioAstronomy\Graphics\grote5.gif"/>
          <p:cNvPicPr>
            <a:picLocks noChangeAspect="1" noChangeArrowheads="1"/>
          </p:cNvPicPr>
          <p:nvPr/>
        </p:nvPicPr>
        <p:blipFill>
          <a:blip r:embed="rId3"/>
          <a:srcRect/>
          <a:stretch>
            <a:fillRect/>
          </a:stretch>
        </p:blipFill>
        <p:spPr bwMode="auto">
          <a:xfrm>
            <a:off x="1066800" y="1828800"/>
            <a:ext cx="7010400" cy="3580507"/>
          </a:xfrm>
          <a:prstGeom prst="rect">
            <a:avLst/>
          </a:prstGeom>
          <a:noFill/>
        </p:spPr>
      </p:pic>
      <p:sp>
        <p:nvSpPr>
          <p:cNvPr id="9" name="TextBox 8"/>
          <p:cNvSpPr txBox="1"/>
          <p:nvPr/>
        </p:nvSpPr>
        <p:spPr>
          <a:xfrm>
            <a:off x="381000" y="5715000"/>
            <a:ext cx="8458200" cy="646331"/>
          </a:xfrm>
          <a:prstGeom prst="rect">
            <a:avLst/>
          </a:prstGeom>
          <a:noFill/>
        </p:spPr>
        <p:txBody>
          <a:bodyPr wrap="square" rtlCol="0">
            <a:spAutoFit/>
          </a:bodyPr>
          <a:lstStyle/>
          <a:p>
            <a:pPr algn="ctr"/>
            <a:r>
              <a:rPr lang="en-US" dirty="0" smtClean="0"/>
              <a:t>Effectively a hand-drawn image. </a:t>
            </a:r>
            <a:r>
              <a:rPr lang="en-US" dirty="0" err="1" smtClean="0"/>
              <a:t>Isolines</a:t>
            </a:r>
            <a:r>
              <a:rPr lang="en-US" dirty="0" smtClean="0"/>
              <a:t> indicate equal intensity regions extracted from strip charts. Easy to replace with pixels with a computer for more conventional image.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home\jhaupt\Desktop\Documents\Papers+Presentations_Mine\Public Talks\RadioAstronomy\RT_IntoSky_1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163782"/>
            <a:ext cx="9144000" cy="6146654"/>
          </a:xfrm>
          <a:prstGeom prst="rect">
            <a:avLst/>
          </a:prstGeom>
          <a:noFill/>
        </p:spPr>
      </p:pic>
      <p:grpSp>
        <p:nvGrpSpPr>
          <p:cNvPr id="2" name="Group 9"/>
          <p:cNvGrpSpPr/>
          <p:nvPr/>
        </p:nvGrpSpPr>
        <p:grpSpPr>
          <a:xfrm>
            <a:off x="5857009" y="1239982"/>
            <a:ext cx="2220191" cy="2209800"/>
            <a:chOff x="6238009" y="304800"/>
            <a:chExt cx="2220191" cy="2209800"/>
          </a:xfrm>
        </p:grpSpPr>
        <p:sp>
          <p:nvSpPr>
            <p:cNvPr id="11" name="4-Point Star 10"/>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54</a:t>
            </a:fld>
            <a:endParaRPr lang="en-US"/>
          </a:p>
        </p:txBody>
      </p:sp>
      <p:sp>
        <p:nvSpPr>
          <p:cNvPr id="7" name="TextBox 6"/>
          <p:cNvSpPr txBox="1"/>
          <p:nvPr/>
        </p:nvSpPr>
        <p:spPr>
          <a:xfrm>
            <a:off x="457200" y="1066800"/>
            <a:ext cx="4572000" cy="1631216"/>
          </a:xfrm>
          <a:prstGeom prst="rect">
            <a:avLst/>
          </a:prstGeom>
          <a:noFill/>
        </p:spPr>
        <p:txBody>
          <a:bodyPr wrap="square" rtlCol="0">
            <a:spAutoFit/>
          </a:bodyPr>
          <a:lstStyle/>
          <a:p>
            <a:pPr>
              <a:buFont typeface="Arial"/>
              <a:buChar char="•"/>
            </a:pPr>
            <a:r>
              <a:rPr lang="en-US" sz="2000" dirty="0" smtClean="0"/>
              <a:t> Faster to actively scan sky with 2-axis mount (not relying on earth rotation)</a:t>
            </a:r>
          </a:p>
          <a:p>
            <a:pPr>
              <a:buFont typeface="Arial"/>
              <a:buChar char="•"/>
            </a:pPr>
            <a:r>
              <a:rPr lang="en-US" sz="2000" dirty="0" smtClean="0"/>
              <a:t> Forego strip chart generation and write RF power variation directly to image matrix </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imaging</a:t>
            </a:r>
            <a:endParaRPr lang="en-US" sz="4000" dirty="0"/>
          </a:p>
        </p:txBody>
      </p:sp>
      <p:sp>
        <p:nvSpPr>
          <p:cNvPr id="18" name="Freeform 17"/>
          <p:cNvSpPr/>
          <p:nvPr/>
        </p:nvSpPr>
        <p:spPr>
          <a:xfrm>
            <a:off x="5943600" y="10875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943600" y="14228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43600" y="17733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43600" y="21086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943600" y="24591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43600" y="2813991"/>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941219" y="3156887"/>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rot="5400000">
            <a:off x="8051011" y="1299514"/>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774533" y="1618593"/>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053390" y="1982926"/>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774533" y="2304401"/>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051009" y="2680639"/>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774533" y="3006868"/>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674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722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p:cNvSpPr/>
          <p:nvPr/>
        </p:nvSpPr>
        <p:spPr>
          <a:xfrm>
            <a:off x="64770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818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Rectangle 38"/>
          <p:cNvSpPr/>
          <p:nvPr/>
        </p:nvSpPr>
        <p:spPr>
          <a:xfrm>
            <a:off x="70866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3914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6962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010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8674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72200" y="4267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1" name="Rectangle 50"/>
          <p:cNvSpPr/>
          <p:nvPr/>
        </p:nvSpPr>
        <p:spPr>
          <a:xfrm>
            <a:off x="6477000" y="42672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81800" y="4267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3" name="Rectangle 52"/>
          <p:cNvSpPr/>
          <p:nvPr/>
        </p:nvSpPr>
        <p:spPr>
          <a:xfrm>
            <a:off x="70866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914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962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0010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8674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722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p:cNvSpPr/>
          <p:nvPr/>
        </p:nvSpPr>
        <p:spPr>
          <a:xfrm>
            <a:off x="64770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7818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p:cNvSpPr/>
          <p:nvPr/>
        </p:nvSpPr>
        <p:spPr>
          <a:xfrm>
            <a:off x="70866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3914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6962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0010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8768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72200" y="48768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7" name="Rectangle 66"/>
          <p:cNvSpPr/>
          <p:nvPr/>
        </p:nvSpPr>
        <p:spPr>
          <a:xfrm>
            <a:off x="64770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7818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p:cNvSpPr/>
          <p:nvPr/>
        </p:nvSpPr>
        <p:spPr>
          <a:xfrm>
            <a:off x="70866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3914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6962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0010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867400" y="51816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72200" y="51816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p:cNvSpPr/>
          <p:nvPr/>
        </p:nvSpPr>
        <p:spPr>
          <a:xfrm>
            <a:off x="64770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818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Rectangle 76"/>
          <p:cNvSpPr/>
          <p:nvPr/>
        </p:nvSpPr>
        <p:spPr>
          <a:xfrm>
            <a:off x="70866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3914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6962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0010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8674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1722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3" name="Rectangle 82"/>
          <p:cNvSpPr/>
          <p:nvPr/>
        </p:nvSpPr>
        <p:spPr>
          <a:xfrm>
            <a:off x="64770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7818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5" name="Rectangle 84"/>
          <p:cNvSpPr/>
          <p:nvPr/>
        </p:nvSpPr>
        <p:spPr>
          <a:xfrm>
            <a:off x="70866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914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6962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0010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8674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1722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Rectangle 90"/>
          <p:cNvSpPr/>
          <p:nvPr/>
        </p:nvSpPr>
        <p:spPr>
          <a:xfrm>
            <a:off x="64770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7818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Rectangle 92"/>
          <p:cNvSpPr/>
          <p:nvPr/>
        </p:nvSpPr>
        <p:spPr>
          <a:xfrm>
            <a:off x="70866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91400" y="5791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96200" y="57912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01000" y="5791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home\jhaupt\Desktop\Documents\Papers+Presentations_Mine\Public Talks\RadioAstronomy\RT_IntoSky_1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163782"/>
            <a:ext cx="9144000" cy="6146654"/>
          </a:xfrm>
          <a:prstGeom prst="rect">
            <a:avLst/>
          </a:prstGeom>
          <a:noFill/>
        </p:spPr>
      </p:pic>
      <p:grpSp>
        <p:nvGrpSpPr>
          <p:cNvPr id="2" name="Group 9"/>
          <p:cNvGrpSpPr/>
          <p:nvPr/>
        </p:nvGrpSpPr>
        <p:grpSpPr>
          <a:xfrm>
            <a:off x="5857009" y="1239982"/>
            <a:ext cx="2220191" cy="2209800"/>
            <a:chOff x="6238009" y="304800"/>
            <a:chExt cx="2220191" cy="2209800"/>
          </a:xfrm>
        </p:grpSpPr>
        <p:sp>
          <p:nvSpPr>
            <p:cNvPr id="11" name="4-Point Star 10"/>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55</a:t>
            </a:fld>
            <a:endParaRPr lang="en-US"/>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imaging</a:t>
            </a:r>
            <a:endParaRPr lang="en-US" sz="4000" dirty="0"/>
          </a:p>
        </p:txBody>
      </p:sp>
      <p:sp>
        <p:nvSpPr>
          <p:cNvPr id="18" name="Freeform 17"/>
          <p:cNvSpPr/>
          <p:nvPr/>
        </p:nvSpPr>
        <p:spPr>
          <a:xfrm>
            <a:off x="5943600" y="10875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943600" y="14228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43600" y="17733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43600" y="21086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943600" y="24591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43600" y="2813991"/>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941219" y="3156887"/>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rot="5400000">
            <a:off x="8051011" y="1299514"/>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774533" y="1618593"/>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053390" y="1982926"/>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774533" y="2304401"/>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051009" y="2680639"/>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774533" y="3006868"/>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descr="Z:\home\jhaupt\Desktop\Documents\Papers+Presentations_Mine\Public Talks\RadioAstronomy\Graphics\cygx-gpa-k.gif"/>
          <p:cNvPicPr>
            <a:picLocks noChangeAspect="1" noChangeArrowheads="1"/>
          </p:cNvPicPr>
          <p:nvPr/>
        </p:nvPicPr>
        <p:blipFill>
          <a:blip r:embed="rId4"/>
          <a:srcRect/>
          <a:stretch>
            <a:fillRect/>
          </a:stretch>
        </p:blipFill>
        <p:spPr bwMode="auto">
          <a:xfrm>
            <a:off x="5715000" y="3733800"/>
            <a:ext cx="2438400" cy="2414177"/>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home\jhaupt\Desktop\Documents\Papers+Presentations_Mine\Public Talks\RadioAstronomy\RadioGenGraphics_020415\RT_SideViewPerspective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472440" y="863600"/>
            <a:ext cx="10093960" cy="6207516"/>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56</a:t>
            </a:fld>
            <a:endParaRPr lang="en-US"/>
          </a:p>
        </p:txBody>
      </p:sp>
      <p:sp>
        <p:nvSpPr>
          <p:cNvPr id="7" name="TextBox 6"/>
          <p:cNvSpPr txBox="1"/>
          <p:nvPr/>
        </p:nvSpPr>
        <p:spPr>
          <a:xfrm>
            <a:off x="685800" y="1219200"/>
            <a:ext cx="7772400" cy="2554545"/>
          </a:xfrm>
          <a:prstGeom prst="rect">
            <a:avLst/>
          </a:prstGeom>
          <a:noFill/>
        </p:spPr>
        <p:txBody>
          <a:bodyPr wrap="square" rtlCol="0">
            <a:spAutoFit/>
          </a:bodyPr>
          <a:lstStyle/>
          <a:p>
            <a:pPr>
              <a:buFont typeface="Arial"/>
              <a:buChar char="•"/>
            </a:pPr>
            <a:r>
              <a:rPr lang="en-US" sz="2000" dirty="0" smtClean="0">
                <a:solidFill>
                  <a:srgbClr val="5F5F5F"/>
                </a:solidFill>
              </a:rPr>
              <a:t> Single dish, single detector</a:t>
            </a:r>
          </a:p>
          <a:p>
            <a:pPr>
              <a:buFont typeface="Arial"/>
              <a:buChar char="•"/>
            </a:pPr>
            <a:endParaRPr lang="en-US" sz="2000" dirty="0" smtClean="0"/>
          </a:p>
          <a:p>
            <a:pPr>
              <a:buFont typeface="Arial"/>
              <a:buChar char="•"/>
            </a:pPr>
            <a:r>
              <a:rPr lang="en-US" sz="2000" dirty="0" smtClean="0"/>
              <a:t> Single dish, multiple detectors </a:t>
            </a:r>
          </a:p>
          <a:p>
            <a:endParaRPr lang="en-US" sz="2000" dirty="0" smtClean="0"/>
          </a:p>
          <a:p>
            <a:pPr>
              <a:buFont typeface="Arial"/>
              <a:buChar char="•"/>
            </a:pPr>
            <a:r>
              <a:rPr lang="en-US" sz="2000" dirty="0" smtClean="0">
                <a:solidFill>
                  <a:srgbClr val="5F5F5F"/>
                </a:solidFill>
              </a:rPr>
              <a:t> Multi dish (interferometry)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Radar astronomy </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Radio Imaging</a:t>
            </a:r>
            <a:endParaRPr lang="en-US" sz="4000" dirty="0"/>
          </a:p>
        </p:txBody>
      </p:sp>
      <p:pic>
        <p:nvPicPr>
          <p:cNvPr id="2050" name="Picture 2" descr="Z:\home\jhaupt\Desktop\Documents\Papers+Presentations_Mine\Public Talks\RadioAstronomy\center2.jpg"/>
          <p:cNvPicPr>
            <a:picLocks noChangeAspect="1" noChangeArrowheads="1"/>
          </p:cNvPicPr>
          <p:nvPr/>
        </p:nvPicPr>
        <p:blipFill>
          <a:blip r:embed="rId4" cstate="print"/>
          <a:srcRect/>
          <a:stretch>
            <a:fillRect/>
          </a:stretch>
        </p:blipFill>
        <p:spPr bwMode="auto">
          <a:xfrm>
            <a:off x="5943600" y="4191000"/>
            <a:ext cx="2844800" cy="2133600"/>
          </a:xfrm>
          <a:prstGeom prst="rect">
            <a:avLst/>
          </a:prstGeom>
          <a:noFill/>
        </p:spPr>
      </p:pic>
      <p:pic>
        <p:nvPicPr>
          <p:cNvPr id="2051" name="Picture 3" descr="Z:\home\jhaupt\Desktop\Documents\Papers+Presentations_Mine\Public Talks\RadioAstronomy\667677480fb4ccdcc5a390856cb89ba3.jpg"/>
          <p:cNvPicPr>
            <a:picLocks noChangeAspect="1" noChangeArrowheads="1"/>
          </p:cNvPicPr>
          <p:nvPr/>
        </p:nvPicPr>
        <p:blipFill>
          <a:blip r:embed="rId5" cstate="print"/>
          <a:srcRect/>
          <a:stretch>
            <a:fillRect/>
          </a:stretch>
        </p:blipFill>
        <p:spPr bwMode="auto">
          <a:xfrm>
            <a:off x="5105400" y="381000"/>
            <a:ext cx="1828800" cy="144997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5943600" y="10875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943600" y="14228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43600" y="17733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43600" y="21086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943600" y="24591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43600" y="2813991"/>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941219" y="3156887"/>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rot="5400000">
            <a:off x="8051011" y="1299514"/>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774533" y="1618593"/>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053390" y="1982926"/>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774533" y="2304401"/>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051009" y="2680639"/>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774533" y="3006868"/>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9"/>
          <p:cNvGrpSpPr/>
          <p:nvPr/>
        </p:nvGrpSpPr>
        <p:grpSpPr>
          <a:xfrm>
            <a:off x="5857009" y="1239982"/>
            <a:ext cx="2220191" cy="2209800"/>
            <a:chOff x="6238009" y="304800"/>
            <a:chExt cx="2220191" cy="2209800"/>
          </a:xfrm>
        </p:grpSpPr>
        <p:sp>
          <p:nvSpPr>
            <p:cNvPr id="11" name="4-Point Star 10"/>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Z:\home\jhaupt\Desktop\Documents\Papers+Presentations_Mine\Public Talks\RadioAstronomy\Graphics\RT_IntoSky_2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76200" y="1524000"/>
            <a:ext cx="9144000" cy="5984131"/>
          </a:xfrm>
          <a:prstGeom prst="rect">
            <a:avLst/>
          </a:prstGeom>
          <a:noFill/>
        </p:spPr>
      </p:pic>
      <p:pic>
        <p:nvPicPr>
          <p:cNvPr id="3075" name="Picture 3" descr="Z:\home\jhaupt\Desktop\Documents\Papers+Presentations_Mine\Public Talks\RadioAstronomy\Graphics\RT_IntoSky_3_BlueBG.png"/>
          <p:cNvPicPr>
            <a:picLocks noChangeAspect="1" noChangeArrowheads="1"/>
          </p:cNvPicPr>
          <p:nvPr/>
        </p:nvPicPr>
        <p:blipFill>
          <a:blip r:embed="rId4">
            <a:clrChange>
              <a:clrFrom>
                <a:srgbClr val="C2DCF5"/>
              </a:clrFrom>
              <a:clrTo>
                <a:srgbClr val="C2DCF5">
                  <a:alpha val="0"/>
                </a:srgbClr>
              </a:clrTo>
            </a:clrChange>
          </a:blip>
          <a:srcRect/>
          <a:stretch>
            <a:fillRect/>
          </a:stretch>
        </p:blipFill>
        <p:spPr bwMode="auto">
          <a:xfrm>
            <a:off x="-262760" y="1494206"/>
            <a:ext cx="9220200" cy="6354394"/>
          </a:xfrm>
          <a:prstGeom prst="rect">
            <a:avLst/>
          </a:prstGeom>
          <a:noFill/>
        </p:spPr>
      </p:pic>
      <p:pic>
        <p:nvPicPr>
          <p:cNvPr id="2051" name="Picture 3" descr="Z:\home\jhaupt\Desktop\Documents\Papers+Presentations_Mine\Public Talks\RadioAstronomy\RT_IntoSky_1_BlueBG.png"/>
          <p:cNvPicPr>
            <a:picLocks noChangeAspect="1" noChangeArrowheads="1"/>
          </p:cNvPicPr>
          <p:nvPr/>
        </p:nvPicPr>
        <p:blipFill>
          <a:blip r:embed="rId5">
            <a:clrChange>
              <a:clrFrom>
                <a:srgbClr val="C2DCF5"/>
              </a:clrFrom>
              <a:clrTo>
                <a:srgbClr val="C2DCF5">
                  <a:alpha val="0"/>
                </a:srgbClr>
              </a:clrTo>
            </a:clrChange>
          </a:blip>
          <a:srcRect/>
          <a:stretch>
            <a:fillRect/>
          </a:stretch>
        </p:blipFill>
        <p:spPr bwMode="auto">
          <a:xfrm>
            <a:off x="-328450" y="1202706"/>
            <a:ext cx="9144000" cy="6146654"/>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57</a:t>
            </a:fld>
            <a:endParaRPr lang="en-US"/>
          </a:p>
        </p:txBody>
      </p:sp>
      <p:sp>
        <p:nvSpPr>
          <p:cNvPr id="7" name="TextBox 6"/>
          <p:cNvSpPr txBox="1"/>
          <p:nvPr/>
        </p:nvSpPr>
        <p:spPr>
          <a:xfrm>
            <a:off x="457200" y="1066800"/>
            <a:ext cx="4572000" cy="1631216"/>
          </a:xfrm>
          <a:prstGeom prst="rect">
            <a:avLst/>
          </a:prstGeom>
          <a:noFill/>
        </p:spPr>
        <p:txBody>
          <a:bodyPr wrap="square" rtlCol="0">
            <a:spAutoFit/>
          </a:bodyPr>
          <a:lstStyle/>
          <a:p>
            <a:pPr>
              <a:buFont typeface="Arial"/>
              <a:buChar char="•"/>
            </a:pPr>
            <a:r>
              <a:rPr lang="en-US" sz="2000" dirty="0" smtClean="0"/>
              <a:t> Pixelized feed</a:t>
            </a:r>
          </a:p>
          <a:p>
            <a:pPr>
              <a:buFont typeface="Arial"/>
              <a:buChar char="•"/>
            </a:pPr>
            <a:r>
              <a:rPr lang="en-US" sz="2000" dirty="0" smtClean="0"/>
              <a:t> Useful to improve sky coverage but insufficient on its own</a:t>
            </a:r>
          </a:p>
          <a:p>
            <a:pPr>
              <a:buFont typeface="Arial"/>
              <a:buChar char="•"/>
            </a:pPr>
            <a:r>
              <a:rPr lang="en-US" sz="2000" dirty="0" smtClean="0"/>
              <a:t> Difficult to make dense pixel array at radio wavelengths</a:t>
            </a:r>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 dish with multiple detectors</a:t>
            </a:r>
            <a:endParaRPr lang="en-US" sz="4000" dirty="0"/>
          </a:p>
        </p:txBody>
      </p:sp>
      <p:pic>
        <p:nvPicPr>
          <p:cNvPr id="3076" name="Picture 4" descr="Z:\home\jhaupt\Desktop\Documents\Papers+Presentations_Mine\Public Talks\RadioAstronomy\Graphics\SatelliteDish_3Feed.JPG"/>
          <p:cNvPicPr>
            <a:picLocks noChangeAspect="1" noChangeArrowheads="1"/>
          </p:cNvPicPr>
          <p:nvPr/>
        </p:nvPicPr>
        <p:blipFill>
          <a:blip r:embed="rId6">
            <a:clrChange>
              <a:clrFrom>
                <a:srgbClr val="000000"/>
              </a:clrFrom>
              <a:clrTo>
                <a:srgbClr val="000000">
                  <a:alpha val="0"/>
                </a:srgbClr>
              </a:clrTo>
            </a:clrChange>
            <a:duotone>
              <a:prstClr val="black"/>
              <a:schemeClr val="accent6">
                <a:tint val="45000"/>
                <a:satMod val="400000"/>
              </a:schemeClr>
            </a:duotone>
          </a:blip>
          <a:srcRect/>
          <a:stretch>
            <a:fillRect/>
          </a:stretch>
        </p:blipFill>
        <p:spPr bwMode="auto">
          <a:xfrm flipH="1">
            <a:off x="5019328" y="4343400"/>
            <a:ext cx="3591272" cy="250225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home\jhaupt\Desktop\Documents\Papers+Presentations_Mine\Public Talks\RadioAstronomy\RadioGenGraphics_020415\RT_SideViewPerspective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472440" y="863600"/>
            <a:ext cx="10093960" cy="6207516"/>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58</a:t>
            </a:fld>
            <a:endParaRPr lang="en-US"/>
          </a:p>
        </p:txBody>
      </p:sp>
      <p:sp>
        <p:nvSpPr>
          <p:cNvPr id="7" name="TextBox 6"/>
          <p:cNvSpPr txBox="1"/>
          <p:nvPr/>
        </p:nvSpPr>
        <p:spPr>
          <a:xfrm>
            <a:off x="685800" y="1219200"/>
            <a:ext cx="7772400" cy="2554545"/>
          </a:xfrm>
          <a:prstGeom prst="rect">
            <a:avLst/>
          </a:prstGeom>
          <a:noFill/>
        </p:spPr>
        <p:txBody>
          <a:bodyPr wrap="square" rtlCol="0">
            <a:spAutoFit/>
          </a:bodyPr>
          <a:lstStyle/>
          <a:p>
            <a:pPr>
              <a:buFont typeface="Arial"/>
              <a:buChar char="•"/>
            </a:pPr>
            <a:r>
              <a:rPr lang="en-US" sz="2000" dirty="0" smtClean="0">
                <a:solidFill>
                  <a:srgbClr val="5F5F5F"/>
                </a:solidFill>
              </a:rPr>
              <a:t> Single dish, single detector</a:t>
            </a:r>
          </a:p>
          <a:p>
            <a:pPr>
              <a:buFont typeface="Arial"/>
              <a:buChar char="•"/>
            </a:pPr>
            <a:endParaRPr lang="en-US" sz="2000" dirty="0" smtClean="0"/>
          </a:p>
          <a:p>
            <a:pPr>
              <a:buFont typeface="Arial"/>
              <a:buChar char="•"/>
            </a:pPr>
            <a:r>
              <a:rPr lang="en-US" sz="2000" dirty="0" smtClean="0">
                <a:solidFill>
                  <a:srgbClr val="5F5F5F"/>
                </a:solidFill>
              </a:rPr>
              <a:t> Single dish, multiple detectors </a:t>
            </a:r>
          </a:p>
          <a:p>
            <a:endParaRPr lang="en-US" sz="2000" dirty="0" smtClean="0"/>
          </a:p>
          <a:p>
            <a:pPr>
              <a:buFont typeface="Arial"/>
              <a:buChar char="•"/>
            </a:pPr>
            <a:r>
              <a:rPr lang="en-US" sz="2000" dirty="0" smtClean="0">
                <a:solidFill>
                  <a:schemeClr val="bg1"/>
                </a:solidFill>
              </a:rPr>
              <a:t> Multi dish (interferometry)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Radar astronomy </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Radio Imaging</a:t>
            </a:r>
            <a:endParaRPr lang="en-US" sz="4000" dirty="0"/>
          </a:p>
        </p:txBody>
      </p:sp>
      <p:pic>
        <p:nvPicPr>
          <p:cNvPr id="2050" name="Picture 2" descr="Z:\home\jhaupt\Desktop\Documents\Papers+Presentations_Mine\Public Talks\RadioAstronomy\center2.jpg"/>
          <p:cNvPicPr>
            <a:picLocks noChangeAspect="1" noChangeArrowheads="1"/>
          </p:cNvPicPr>
          <p:nvPr/>
        </p:nvPicPr>
        <p:blipFill>
          <a:blip r:embed="rId4" cstate="print"/>
          <a:srcRect/>
          <a:stretch>
            <a:fillRect/>
          </a:stretch>
        </p:blipFill>
        <p:spPr bwMode="auto">
          <a:xfrm>
            <a:off x="5943600" y="4191000"/>
            <a:ext cx="2844800" cy="2133600"/>
          </a:xfrm>
          <a:prstGeom prst="rect">
            <a:avLst/>
          </a:prstGeom>
          <a:noFill/>
        </p:spPr>
      </p:pic>
      <p:pic>
        <p:nvPicPr>
          <p:cNvPr id="2051" name="Picture 3" descr="Z:\home\jhaupt\Desktop\Documents\Papers+Presentations_Mine\Public Talks\RadioAstronomy\667677480fb4ccdcc5a390856cb89ba3.jpg"/>
          <p:cNvPicPr>
            <a:picLocks noChangeAspect="1" noChangeArrowheads="1"/>
          </p:cNvPicPr>
          <p:nvPr/>
        </p:nvPicPr>
        <p:blipFill>
          <a:blip r:embed="rId5" cstate="print"/>
          <a:srcRect/>
          <a:stretch>
            <a:fillRect/>
          </a:stretch>
        </p:blipFill>
        <p:spPr bwMode="auto">
          <a:xfrm>
            <a:off x="5105400" y="381000"/>
            <a:ext cx="1828800" cy="144997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59</a:t>
            </a:fld>
            <a:endParaRPr lang="en-US"/>
          </a:p>
        </p:txBody>
      </p:sp>
      <p:sp>
        <p:nvSpPr>
          <p:cNvPr id="7" name="TextBox 6"/>
          <p:cNvSpPr txBox="1"/>
          <p:nvPr/>
        </p:nvSpPr>
        <p:spPr>
          <a:xfrm>
            <a:off x="457200" y="1066800"/>
            <a:ext cx="5105400" cy="2246769"/>
          </a:xfrm>
          <a:prstGeom prst="rect">
            <a:avLst/>
          </a:prstGeom>
          <a:noFill/>
        </p:spPr>
        <p:txBody>
          <a:bodyPr wrap="square" rtlCol="0">
            <a:spAutoFit/>
          </a:bodyPr>
          <a:lstStyle/>
          <a:p>
            <a:pPr>
              <a:buFont typeface="Arial"/>
              <a:buChar char="•"/>
            </a:pPr>
            <a:r>
              <a:rPr lang="en-US" sz="2000" dirty="0" smtClean="0"/>
              <a:t> Ultimate method for high-resolution imaging</a:t>
            </a:r>
          </a:p>
          <a:p>
            <a:pPr>
              <a:buFont typeface="Arial"/>
              <a:buChar char="•"/>
            </a:pPr>
            <a:r>
              <a:rPr lang="en-US" sz="2000" dirty="0" smtClean="0"/>
              <a:t> Only radio imaging method used by professionals</a:t>
            </a:r>
          </a:p>
          <a:p>
            <a:pPr>
              <a:buFont typeface="Arial"/>
              <a:buChar char="•"/>
            </a:pPr>
            <a:r>
              <a:rPr lang="en-US" sz="2000" b="1" dirty="0" smtClean="0"/>
              <a:t> </a:t>
            </a:r>
            <a:r>
              <a:rPr lang="en-US" sz="2000" dirty="0" smtClean="0"/>
              <a:t>Requires an array of dishes </a:t>
            </a:r>
          </a:p>
          <a:p>
            <a:pPr>
              <a:buFont typeface="Arial"/>
              <a:buChar char="•"/>
            </a:pPr>
            <a:r>
              <a:rPr lang="en-US" sz="2000" dirty="0" smtClean="0"/>
              <a:t> Array behaves as a single very large dish</a:t>
            </a:r>
          </a:p>
          <a:p>
            <a:pPr>
              <a:buFont typeface="Arial"/>
              <a:buChar char="•"/>
            </a:pPr>
            <a:r>
              <a:rPr lang="en-US" sz="2000" b="1" dirty="0" smtClean="0"/>
              <a:t> </a:t>
            </a:r>
            <a:r>
              <a:rPr lang="en-US" sz="2000" dirty="0" smtClean="0"/>
              <a:t>Interesting, expansive subject (FFT fun)</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Aperture Synthesis Interferometry</a:t>
            </a:r>
            <a:endParaRPr lang="en-US" sz="4000" dirty="0"/>
          </a:p>
        </p:txBody>
      </p:sp>
      <p:pic>
        <p:nvPicPr>
          <p:cNvPr id="6147" name="Picture 3" descr="Z:\home\jhaupt\Desktop\Documents\Papers+Presentations_Mine\Public Talks\RadioAstronomy\Graphics\ApertureSynthesis.jpg"/>
          <p:cNvPicPr>
            <a:picLocks noChangeAspect="1" noChangeArrowheads="1"/>
          </p:cNvPicPr>
          <p:nvPr/>
        </p:nvPicPr>
        <p:blipFill>
          <a:blip r:embed="rId3">
            <a:clrChange>
              <a:clrFrom>
                <a:srgbClr val="000000"/>
              </a:clrFrom>
              <a:clrTo>
                <a:srgbClr val="000000">
                  <a:alpha val="0"/>
                </a:srgbClr>
              </a:clrTo>
            </a:clrChange>
            <a:lum bright="40000"/>
          </a:blip>
          <a:srcRect/>
          <a:stretch>
            <a:fillRect/>
          </a:stretch>
        </p:blipFill>
        <p:spPr bwMode="auto">
          <a:xfrm>
            <a:off x="533400" y="3352800"/>
            <a:ext cx="5029200" cy="2774442"/>
          </a:xfrm>
          <a:prstGeom prst="rect">
            <a:avLst/>
          </a:prstGeom>
          <a:noFill/>
        </p:spPr>
      </p:pic>
      <p:pic>
        <p:nvPicPr>
          <p:cNvPr id="6149" name="Picture 5" descr="Z:\home\jhaupt\Documents\Papers+Presentations_Mine\Public Talks\RadioAstronomy\Graphics\OE_53_5_053109_f007.pn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5400000">
            <a:off x="5286005" y="2562595"/>
            <a:ext cx="3750542" cy="2435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6</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pic>
        <p:nvPicPr>
          <p:cNvPr id="2057" name="Picture 9" descr="Z:\home\jhaupt\Desktop\Documents\Papers+Presentations_Mine\Public Talks\RadioAstronomy\Graphics\em_spectrum_inverted.jp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838200" y="2441377"/>
            <a:ext cx="7239000" cy="1608667"/>
          </a:xfrm>
          <a:prstGeom prst="rect">
            <a:avLst/>
          </a:prstGeom>
          <a:noFill/>
        </p:spPr>
      </p:pic>
      <p:sp>
        <p:nvSpPr>
          <p:cNvPr id="11" name="Left Brace 10"/>
          <p:cNvSpPr/>
          <p:nvPr/>
        </p:nvSpPr>
        <p:spPr>
          <a:xfrm rot="5400000">
            <a:off x="6667500" y="1336477"/>
            <a:ext cx="228600"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791200" y="1905000"/>
            <a:ext cx="1905000" cy="307777"/>
          </a:xfrm>
          <a:prstGeom prst="rect">
            <a:avLst/>
          </a:prstGeom>
          <a:noFill/>
        </p:spPr>
        <p:txBody>
          <a:bodyPr wrap="square" rtlCol="0">
            <a:spAutoFit/>
          </a:bodyPr>
          <a:lstStyle/>
          <a:p>
            <a:pPr algn="ctr"/>
            <a:r>
              <a:rPr lang="en-US" sz="1400" dirty="0" smtClean="0"/>
              <a:t>Radio Technology</a:t>
            </a:r>
            <a:endParaRPr lang="en-US"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home\jhaupt\Desktop\Documents\Papers+Presentations_Mine\Public Talks\RadioAstronomy\RadioGenGraphics_020415\RT_SideViewPerspective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472440" y="863600"/>
            <a:ext cx="10093960" cy="6207516"/>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60</a:t>
            </a:fld>
            <a:endParaRPr lang="en-US"/>
          </a:p>
        </p:txBody>
      </p:sp>
      <p:sp>
        <p:nvSpPr>
          <p:cNvPr id="7" name="TextBox 6"/>
          <p:cNvSpPr txBox="1"/>
          <p:nvPr/>
        </p:nvSpPr>
        <p:spPr>
          <a:xfrm>
            <a:off x="685800" y="1219200"/>
            <a:ext cx="7772400" cy="2554545"/>
          </a:xfrm>
          <a:prstGeom prst="rect">
            <a:avLst/>
          </a:prstGeom>
          <a:noFill/>
        </p:spPr>
        <p:txBody>
          <a:bodyPr wrap="square" rtlCol="0">
            <a:spAutoFit/>
          </a:bodyPr>
          <a:lstStyle/>
          <a:p>
            <a:pPr>
              <a:buFont typeface="Arial"/>
              <a:buChar char="•"/>
            </a:pPr>
            <a:r>
              <a:rPr lang="en-US" sz="2000" dirty="0" smtClean="0">
                <a:solidFill>
                  <a:srgbClr val="5F5F5F"/>
                </a:solidFill>
              </a:rPr>
              <a:t> Single dish, single detector</a:t>
            </a:r>
          </a:p>
          <a:p>
            <a:pPr>
              <a:buFont typeface="Arial"/>
              <a:buChar char="•"/>
            </a:pPr>
            <a:endParaRPr lang="en-US" sz="2000" dirty="0" smtClean="0"/>
          </a:p>
          <a:p>
            <a:pPr>
              <a:buFont typeface="Arial"/>
              <a:buChar char="•"/>
            </a:pPr>
            <a:r>
              <a:rPr lang="en-US" sz="2000" dirty="0" smtClean="0">
                <a:solidFill>
                  <a:srgbClr val="5F5F5F"/>
                </a:solidFill>
              </a:rPr>
              <a:t> Single dish, multiple detectors </a:t>
            </a:r>
          </a:p>
          <a:p>
            <a:endParaRPr lang="en-US" sz="2000" dirty="0" smtClean="0"/>
          </a:p>
          <a:p>
            <a:pPr>
              <a:buFont typeface="Arial"/>
              <a:buChar char="•"/>
            </a:pPr>
            <a:r>
              <a:rPr lang="en-US" sz="2000" dirty="0" smtClean="0">
                <a:solidFill>
                  <a:srgbClr val="5F5F5F"/>
                </a:solidFill>
              </a:rPr>
              <a:t> Multi dish (interferometry)</a:t>
            </a:r>
          </a:p>
          <a:p>
            <a:pPr>
              <a:buFont typeface="Arial"/>
              <a:buChar char="•"/>
            </a:pPr>
            <a:endParaRPr lang="en-US" sz="2000" dirty="0" smtClean="0">
              <a:solidFill>
                <a:srgbClr val="5F5F5F"/>
              </a:solidFill>
            </a:endParaRPr>
          </a:p>
          <a:p>
            <a:pPr>
              <a:buFont typeface="Arial"/>
              <a:buChar char="•"/>
            </a:pPr>
            <a:r>
              <a:rPr lang="en-US" sz="2000" dirty="0" smtClean="0">
                <a:solidFill>
                  <a:schemeClr val="bg1"/>
                </a:solidFill>
              </a:rPr>
              <a:t> Radar astronomy :</a:t>
            </a:r>
          </a:p>
          <a:p>
            <a:r>
              <a:rPr lang="en-US" sz="2000" dirty="0" smtClean="0">
                <a:solidFill>
                  <a:schemeClr val="bg1"/>
                </a:solidFill>
              </a:rPr>
              <a:t>“active” single dish imaging</a:t>
            </a: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Radio Imaging</a:t>
            </a:r>
            <a:endParaRPr lang="en-US" sz="4000" dirty="0"/>
          </a:p>
        </p:txBody>
      </p:sp>
      <p:pic>
        <p:nvPicPr>
          <p:cNvPr id="2050" name="Picture 2" descr="Z:\home\jhaupt\Desktop\Documents\Papers+Presentations_Mine\Public Talks\RadioAstronomy\center2.jpg"/>
          <p:cNvPicPr>
            <a:picLocks noChangeAspect="1" noChangeArrowheads="1"/>
          </p:cNvPicPr>
          <p:nvPr/>
        </p:nvPicPr>
        <p:blipFill>
          <a:blip r:embed="rId4" cstate="print"/>
          <a:srcRect/>
          <a:stretch>
            <a:fillRect/>
          </a:stretch>
        </p:blipFill>
        <p:spPr bwMode="auto">
          <a:xfrm>
            <a:off x="5943600" y="4191000"/>
            <a:ext cx="2844800" cy="2133600"/>
          </a:xfrm>
          <a:prstGeom prst="rect">
            <a:avLst/>
          </a:prstGeom>
          <a:noFill/>
        </p:spPr>
      </p:pic>
      <p:pic>
        <p:nvPicPr>
          <p:cNvPr id="2051" name="Picture 3" descr="Z:\home\jhaupt\Desktop\Documents\Papers+Presentations_Mine\Public Talks\RadioAstronomy\667677480fb4ccdcc5a390856cb89ba3.jpg"/>
          <p:cNvPicPr>
            <a:picLocks noChangeAspect="1" noChangeArrowheads="1"/>
          </p:cNvPicPr>
          <p:nvPr/>
        </p:nvPicPr>
        <p:blipFill>
          <a:blip r:embed="rId5" cstate="print"/>
          <a:srcRect/>
          <a:stretch>
            <a:fillRect/>
          </a:stretch>
        </p:blipFill>
        <p:spPr bwMode="auto">
          <a:xfrm>
            <a:off x="5105400" y="381000"/>
            <a:ext cx="1828800" cy="1449977"/>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61</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b="1" dirty="0" smtClean="0">
                <a:solidFill>
                  <a:schemeClr val="bg1"/>
                </a:solidFill>
              </a:rPr>
              <a:t> Introduction to amateur radio astronomy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New frontier: Imaging with a homebrew radio telescope</a:t>
            </a:r>
          </a:p>
          <a:p>
            <a:pPr>
              <a:buFont typeface="Arial"/>
              <a:buChar char="•"/>
            </a:pPr>
            <a:endParaRPr lang="en-US" dirty="0">
              <a:solidFill>
                <a:srgbClr val="5F5F5F"/>
              </a:solidFill>
            </a:endParaRPr>
          </a:p>
        </p:txBody>
      </p:sp>
      <p:sp>
        <p:nvSpPr>
          <p:cNvPr id="8" name="Left Brace 7"/>
          <p:cNvSpPr/>
          <p:nvPr/>
        </p:nvSpPr>
        <p:spPr>
          <a:xfrm>
            <a:off x="1868935" y="15450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62</a:t>
            </a:fld>
            <a:endParaRPr lang="en-US"/>
          </a:p>
        </p:txBody>
      </p:sp>
      <p:sp>
        <p:nvSpPr>
          <p:cNvPr id="8" name="TextBox 7"/>
          <p:cNvSpPr txBox="1"/>
          <p:nvPr/>
        </p:nvSpPr>
        <p:spPr>
          <a:xfrm>
            <a:off x="609600" y="304800"/>
            <a:ext cx="8153400" cy="707886"/>
          </a:xfrm>
          <a:prstGeom prst="rect">
            <a:avLst/>
          </a:prstGeom>
          <a:noFill/>
        </p:spPr>
        <p:txBody>
          <a:bodyPr wrap="square" rtlCol="0">
            <a:spAutoFit/>
          </a:bodyPr>
          <a:lstStyle/>
          <a:p>
            <a:r>
              <a:rPr lang="en-US" sz="4000" dirty="0" smtClean="0"/>
              <a:t>Amateur Radio Astronomy</a:t>
            </a:r>
          </a:p>
        </p:txBody>
      </p:sp>
      <p:sp>
        <p:nvSpPr>
          <p:cNvPr id="11" name="TextBox 10"/>
          <p:cNvSpPr txBox="1"/>
          <p:nvPr/>
        </p:nvSpPr>
        <p:spPr>
          <a:xfrm>
            <a:off x="381000" y="1143000"/>
            <a:ext cx="8534400" cy="1015663"/>
          </a:xfrm>
          <a:prstGeom prst="rect">
            <a:avLst/>
          </a:prstGeom>
          <a:noFill/>
        </p:spPr>
        <p:txBody>
          <a:bodyPr wrap="square" rtlCol="0">
            <a:spAutoFit/>
          </a:bodyPr>
          <a:lstStyle/>
          <a:p>
            <a:pPr>
              <a:buFont typeface="Arial"/>
              <a:buChar char="•"/>
            </a:pPr>
            <a:r>
              <a:rPr lang="en-US" sz="2000" dirty="0" smtClean="0"/>
              <a:t> Easy to make simple radio telescope out of TV dish: “Itty Bitty Radio Telescope”</a:t>
            </a:r>
          </a:p>
          <a:p>
            <a:pPr>
              <a:buFont typeface="Arial"/>
              <a:buChar char="•"/>
            </a:pPr>
            <a:r>
              <a:rPr lang="en-US" sz="2000" dirty="0" smtClean="0"/>
              <a:t> Strip chart recording possible</a:t>
            </a:r>
          </a:p>
          <a:p>
            <a:pPr>
              <a:buFont typeface="Arial"/>
              <a:buChar char="•"/>
            </a:pPr>
            <a:endParaRPr lang="en-US" sz="2000" dirty="0" smtClean="0"/>
          </a:p>
        </p:txBody>
      </p:sp>
      <p:pic>
        <p:nvPicPr>
          <p:cNvPr id="7170" name="Picture 2" descr="Z:\home\jhaupt\Documents\Papers+Presentations_Mine\Public Talks\RadioAstronomy\Graphics\IttyBitty.jpg"/>
          <p:cNvPicPr>
            <a:picLocks noChangeAspect="1" noChangeArrowheads="1"/>
          </p:cNvPicPr>
          <p:nvPr/>
        </p:nvPicPr>
        <p:blipFill>
          <a:blip r:embed="rId3"/>
          <a:srcRect/>
          <a:stretch>
            <a:fillRect/>
          </a:stretch>
        </p:blipFill>
        <p:spPr bwMode="auto">
          <a:xfrm>
            <a:off x="838200" y="2438400"/>
            <a:ext cx="4661798" cy="3505200"/>
          </a:xfrm>
          <a:prstGeom prst="rect">
            <a:avLst/>
          </a:prstGeom>
          <a:noFill/>
        </p:spPr>
      </p:pic>
      <p:sp>
        <p:nvSpPr>
          <p:cNvPr id="7" name="TextBox 6"/>
          <p:cNvSpPr txBox="1"/>
          <p:nvPr/>
        </p:nvSpPr>
        <p:spPr>
          <a:xfrm>
            <a:off x="5867400" y="1981200"/>
            <a:ext cx="3048000" cy="4247317"/>
          </a:xfrm>
          <a:prstGeom prst="rect">
            <a:avLst/>
          </a:prstGeom>
          <a:noFill/>
          <a:ln>
            <a:solidFill>
              <a:schemeClr val="bg1"/>
            </a:solidFill>
          </a:ln>
        </p:spPr>
        <p:txBody>
          <a:bodyPr wrap="square" rtlCol="0">
            <a:spAutoFit/>
          </a:bodyPr>
          <a:lstStyle/>
          <a:p>
            <a:r>
              <a:rPr lang="en-US" dirty="0" smtClean="0"/>
              <a:t>Materials:</a:t>
            </a:r>
          </a:p>
          <a:p>
            <a:endParaRPr lang="en-US" dirty="0" smtClean="0"/>
          </a:p>
          <a:p>
            <a:pPr>
              <a:buFont typeface="Arial"/>
              <a:buChar char="•"/>
            </a:pPr>
            <a:r>
              <a:rPr lang="en-US" dirty="0" smtClean="0"/>
              <a:t> DirecTV (or equivalent) dish</a:t>
            </a:r>
          </a:p>
          <a:p>
            <a:pPr>
              <a:buFont typeface="Arial"/>
              <a:buChar char="•"/>
            </a:pPr>
            <a:r>
              <a:rPr lang="en-US" dirty="0" smtClean="0"/>
              <a:t> Power inserter, easy to make</a:t>
            </a:r>
          </a:p>
          <a:p>
            <a:pPr>
              <a:buFont typeface="Arial"/>
              <a:buChar char="•"/>
            </a:pPr>
            <a:r>
              <a:rPr lang="en-US" dirty="0" smtClean="0"/>
              <a:t> Stand</a:t>
            </a:r>
          </a:p>
          <a:p>
            <a:pPr>
              <a:buFont typeface="Arial"/>
              <a:buChar char="•"/>
            </a:pPr>
            <a:r>
              <a:rPr lang="en-US" dirty="0" smtClean="0"/>
              <a:t> Satellite finder </a:t>
            </a:r>
          </a:p>
          <a:p>
            <a:endParaRPr lang="en-US" dirty="0" smtClean="0"/>
          </a:p>
          <a:p>
            <a:r>
              <a:rPr lang="en-US" dirty="0" smtClean="0"/>
              <a:t>Better than satellite finder:</a:t>
            </a:r>
          </a:p>
          <a:p>
            <a:endParaRPr lang="en-US" dirty="0" smtClean="0"/>
          </a:p>
          <a:p>
            <a:pPr>
              <a:buFont typeface="Arial"/>
              <a:buChar char="•"/>
            </a:pPr>
            <a:r>
              <a:rPr lang="en-US" dirty="0" smtClean="0"/>
              <a:t> $20 RTL-SDR</a:t>
            </a:r>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a:p>
            <a:pPr>
              <a:buFont typeface="Arial"/>
              <a:buChar char="•"/>
            </a:pPr>
            <a:endParaRPr lang="en-US" dirty="0" smtClean="0"/>
          </a:p>
        </p:txBody>
      </p:sp>
      <p:pic>
        <p:nvPicPr>
          <p:cNvPr id="2050" name="Picture 2" descr="Z:\home\jhaupt\Documents\Papers+Presentations_Mine\Public Talks\RadioAstronomy\Graphics\RTLSDR.jpg"/>
          <p:cNvPicPr>
            <a:picLocks noChangeAspect="1" noChangeArrowheads="1"/>
          </p:cNvPicPr>
          <p:nvPr/>
        </p:nvPicPr>
        <p:blipFill>
          <a:blip r:embed="rId4" cstate="print"/>
          <a:srcRect l="13379" t="22656" r="16309" b="24609"/>
          <a:stretch>
            <a:fillRect/>
          </a:stretch>
        </p:blipFill>
        <p:spPr bwMode="auto">
          <a:xfrm>
            <a:off x="6324600" y="4953000"/>
            <a:ext cx="1905000" cy="107156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63</a:t>
            </a:fld>
            <a:endParaRPr lang="en-US"/>
          </a:p>
        </p:txBody>
      </p:sp>
      <p:sp>
        <p:nvSpPr>
          <p:cNvPr id="8" name="TextBox 7"/>
          <p:cNvSpPr txBox="1"/>
          <p:nvPr/>
        </p:nvSpPr>
        <p:spPr>
          <a:xfrm>
            <a:off x="609600" y="304800"/>
            <a:ext cx="8153400" cy="707886"/>
          </a:xfrm>
          <a:prstGeom prst="rect">
            <a:avLst/>
          </a:prstGeom>
          <a:noFill/>
        </p:spPr>
        <p:txBody>
          <a:bodyPr wrap="square" rtlCol="0">
            <a:spAutoFit/>
          </a:bodyPr>
          <a:lstStyle/>
          <a:p>
            <a:r>
              <a:rPr lang="en-US" sz="4000" dirty="0" smtClean="0"/>
              <a:t>Amateur Radio Astronomy</a:t>
            </a:r>
          </a:p>
        </p:txBody>
      </p:sp>
      <p:sp>
        <p:nvSpPr>
          <p:cNvPr id="11" name="TextBox 10"/>
          <p:cNvSpPr txBox="1"/>
          <p:nvPr/>
        </p:nvSpPr>
        <p:spPr>
          <a:xfrm>
            <a:off x="762000" y="1143000"/>
            <a:ext cx="7772400" cy="1323439"/>
          </a:xfrm>
          <a:prstGeom prst="rect">
            <a:avLst/>
          </a:prstGeom>
          <a:noFill/>
        </p:spPr>
        <p:txBody>
          <a:bodyPr wrap="square" rtlCol="0">
            <a:spAutoFit/>
          </a:bodyPr>
          <a:lstStyle/>
          <a:p>
            <a:pPr>
              <a:buFont typeface="Arial"/>
              <a:buChar char="•"/>
            </a:pPr>
            <a:r>
              <a:rPr lang="en-US" sz="2000" dirty="0" smtClean="0"/>
              <a:t> Folks put larger radio telescopes together from old satellite dishes</a:t>
            </a:r>
          </a:p>
          <a:p>
            <a:pPr>
              <a:buFont typeface="Arial"/>
              <a:buChar char="•"/>
            </a:pPr>
            <a:r>
              <a:rPr lang="en-US" sz="2000" dirty="0" smtClean="0"/>
              <a:t> Much potential for experimentation and innovation</a:t>
            </a:r>
          </a:p>
          <a:p>
            <a:pPr>
              <a:buFont typeface="Arial"/>
              <a:buChar char="•"/>
            </a:pPr>
            <a:r>
              <a:rPr lang="en-US" sz="2000" dirty="0" smtClean="0"/>
              <a:t> Amateurs typically do drift scans</a:t>
            </a:r>
          </a:p>
          <a:p>
            <a:pPr>
              <a:buFont typeface="Arial"/>
              <a:buChar char="•"/>
            </a:pPr>
            <a:endParaRPr lang="en-US" sz="2000" dirty="0" smtClean="0"/>
          </a:p>
        </p:txBody>
      </p:sp>
      <p:pic>
        <p:nvPicPr>
          <p:cNvPr id="1026" name="Picture 2" descr="Z:\home\jhaupt\Documents\Papers+Presentations_Mine\Public Talks\RadioAstronomy\Graphics\BiggerAmateurRadioScope.jpg"/>
          <p:cNvPicPr>
            <a:picLocks noChangeAspect="1" noChangeArrowheads="1"/>
          </p:cNvPicPr>
          <p:nvPr/>
        </p:nvPicPr>
        <p:blipFill>
          <a:blip r:embed="rId3" cstate="print"/>
          <a:srcRect/>
          <a:stretch>
            <a:fillRect/>
          </a:stretch>
        </p:blipFill>
        <p:spPr bwMode="auto">
          <a:xfrm>
            <a:off x="5029200" y="2209800"/>
            <a:ext cx="3338830" cy="4191000"/>
          </a:xfrm>
          <a:prstGeom prst="rect">
            <a:avLst/>
          </a:prstGeom>
          <a:noFill/>
        </p:spPr>
      </p:pic>
      <p:pic>
        <p:nvPicPr>
          <p:cNvPr id="1027" name="Picture 3" descr="Z:\home\jhaupt\Documents\Papers+Presentations_Mine\Public Talks\RadioAstronomy\Graphics\RadioEyes.jpg"/>
          <p:cNvPicPr>
            <a:picLocks noChangeAspect="1" noChangeArrowheads="1"/>
          </p:cNvPicPr>
          <p:nvPr/>
        </p:nvPicPr>
        <p:blipFill>
          <a:blip r:embed="rId4"/>
          <a:srcRect/>
          <a:stretch>
            <a:fillRect/>
          </a:stretch>
        </p:blipFill>
        <p:spPr bwMode="auto">
          <a:xfrm>
            <a:off x="914400" y="4419600"/>
            <a:ext cx="3521364" cy="1549400"/>
          </a:xfrm>
          <a:prstGeom prst="rect">
            <a:avLst/>
          </a:prstGeom>
          <a:noFill/>
        </p:spPr>
      </p:pic>
      <p:pic>
        <p:nvPicPr>
          <p:cNvPr id="1028" name="Picture 4" descr="Z:\home\jhaupt\Documents\Papers+Presentations_Mine\Public Talks\RadioAstronomy\Graphics\RadioEyes2.jpg"/>
          <p:cNvPicPr>
            <a:picLocks noChangeAspect="1" noChangeArrowheads="1"/>
          </p:cNvPicPr>
          <p:nvPr/>
        </p:nvPicPr>
        <p:blipFill>
          <a:blip r:embed="rId5"/>
          <a:srcRect/>
          <a:stretch>
            <a:fillRect/>
          </a:stretch>
        </p:blipFill>
        <p:spPr bwMode="auto">
          <a:xfrm>
            <a:off x="914400" y="2667000"/>
            <a:ext cx="3521364" cy="15494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64</a:t>
            </a:fld>
            <a:endParaRPr lang="en-US"/>
          </a:p>
        </p:txBody>
      </p:sp>
      <p:sp>
        <p:nvSpPr>
          <p:cNvPr id="8" name="TextBox 7"/>
          <p:cNvSpPr txBox="1"/>
          <p:nvPr/>
        </p:nvSpPr>
        <p:spPr>
          <a:xfrm>
            <a:off x="609600" y="304800"/>
            <a:ext cx="8153400" cy="707886"/>
          </a:xfrm>
          <a:prstGeom prst="rect">
            <a:avLst/>
          </a:prstGeom>
          <a:noFill/>
        </p:spPr>
        <p:txBody>
          <a:bodyPr wrap="square" rtlCol="0">
            <a:spAutoFit/>
          </a:bodyPr>
          <a:lstStyle/>
          <a:p>
            <a:r>
              <a:rPr lang="en-US" sz="4000" dirty="0" smtClean="0"/>
              <a:t>Amateur Radio Astronomy</a:t>
            </a:r>
          </a:p>
        </p:txBody>
      </p:sp>
      <p:sp>
        <p:nvSpPr>
          <p:cNvPr id="11" name="TextBox 10"/>
          <p:cNvSpPr txBox="1"/>
          <p:nvPr/>
        </p:nvSpPr>
        <p:spPr>
          <a:xfrm>
            <a:off x="762000" y="1219200"/>
            <a:ext cx="4876800" cy="2246769"/>
          </a:xfrm>
          <a:prstGeom prst="rect">
            <a:avLst/>
          </a:prstGeom>
          <a:noFill/>
        </p:spPr>
        <p:txBody>
          <a:bodyPr wrap="square" rtlCol="0">
            <a:spAutoFit/>
          </a:bodyPr>
          <a:lstStyle/>
          <a:p>
            <a:pPr>
              <a:buFont typeface="Arial"/>
              <a:buChar char="•"/>
            </a:pPr>
            <a:r>
              <a:rPr lang="en-US" sz="2000" dirty="0" smtClean="0"/>
              <a:t> Radio Jove</a:t>
            </a:r>
          </a:p>
          <a:p>
            <a:pPr>
              <a:buFont typeface="Arial"/>
              <a:buChar char="•"/>
            </a:pPr>
            <a:r>
              <a:rPr lang="en-US" sz="2000" dirty="0" smtClean="0"/>
              <a:t> Non directional decameter observation of Jupiter, the sun, &amp; the galaxy</a:t>
            </a:r>
          </a:p>
          <a:p>
            <a:pPr>
              <a:buFont typeface="Arial"/>
              <a:buChar char="•"/>
            </a:pPr>
            <a:r>
              <a:rPr lang="en-US" sz="2000" dirty="0" smtClean="0"/>
              <a:t> Listening mode</a:t>
            </a:r>
          </a:p>
          <a:p>
            <a:pPr>
              <a:buFont typeface="Arial"/>
              <a:buChar char="•"/>
            </a:pPr>
            <a:r>
              <a:rPr lang="en-US" sz="2000" dirty="0" smtClean="0"/>
              <a:t> NASA project</a:t>
            </a:r>
          </a:p>
          <a:p>
            <a:endParaRPr lang="en-US" sz="2000" dirty="0" smtClean="0"/>
          </a:p>
          <a:p>
            <a:pPr>
              <a:buFont typeface="Arial"/>
              <a:buChar char="•"/>
            </a:pPr>
            <a:endParaRPr lang="en-US" sz="2000" dirty="0" smtClean="0"/>
          </a:p>
        </p:txBody>
      </p:sp>
      <p:pic>
        <p:nvPicPr>
          <p:cNvPr id="8194" name="Picture 2" descr="Z:\home\jhaupt\Documents\Papers+Presentations_Mine\Public Talks\RadioAstronomy\Graphics\RadioJove.JPG"/>
          <p:cNvPicPr>
            <a:picLocks noChangeAspect="1" noChangeArrowheads="1"/>
          </p:cNvPicPr>
          <p:nvPr/>
        </p:nvPicPr>
        <p:blipFill>
          <a:blip r:embed="rId3" cstate="print"/>
          <a:srcRect/>
          <a:stretch>
            <a:fillRect/>
          </a:stretch>
        </p:blipFill>
        <p:spPr bwMode="auto">
          <a:xfrm>
            <a:off x="5867400" y="2514600"/>
            <a:ext cx="2743200" cy="3657600"/>
          </a:xfrm>
          <a:prstGeom prst="rect">
            <a:avLst/>
          </a:prstGeom>
          <a:noFill/>
        </p:spPr>
      </p:pic>
      <p:pic>
        <p:nvPicPr>
          <p:cNvPr id="8195" name="Picture 3" descr="Z:\home\jhaupt\Documents\Papers+Presentations_Mine\Public Talks\RadioAstronomy\Graphics\radio_jove.jpg"/>
          <p:cNvPicPr>
            <a:picLocks noChangeAspect="1" noChangeArrowheads="1"/>
          </p:cNvPicPr>
          <p:nvPr/>
        </p:nvPicPr>
        <p:blipFill>
          <a:blip r:embed="rId4"/>
          <a:srcRect/>
          <a:stretch>
            <a:fillRect/>
          </a:stretch>
        </p:blipFill>
        <p:spPr bwMode="auto">
          <a:xfrm>
            <a:off x="5791200" y="1143000"/>
            <a:ext cx="2673350" cy="1020319"/>
          </a:xfrm>
          <a:prstGeom prst="rect">
            <a:avLst/>
          </a:prstGeom>
          <a:noFill/>
        </p:spPr>
      </p:pic>
      <p:pic>
        <p:nvPicPr>
          <p:cNvPr id="3074" name="Picture 2" descr="Z:\home\jhaupt\Documents\Papers+Presentations_Mine\Public Talks\RadioAstronomy\Graphics\RadioJove_feb09_solar.jpg"/>
          <p:cNvPicPr>
            <a:picLocks noChangeAspect="1" noChangeArrowheads="1"/>
          </p:cNvPicPr>
          <p:nvPr/>
        </p:nvPicPr>
        <p:blipFill>
          <a:blip r:embed="rId5"/>
          <a:srcRect/>
          <a:stretch>
            <a:fillRect/>
          </a:stretch>
        </p:blipFill>
        <p:spPr bwMode="auto">
          <a:xfrm>
            <a:off x="762000" y="3200400"/>
            <a:ext cx="4456586" cy="27813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65</a:t>
            </a:fld>
            <a:endParaRPr lang="en-US"/>
          </a:p>
        </p:txBody>
      </p:sp>
      <p:sp>
        <p:nvSpPr>
          <p:cNvPr id="8" name="TextBox 7"/>
          <p:cNvSpPr txBox="1"/>
          <p:nvPr/>
        </p:nvSpPr>
        <p:spPr>
          <a:xfrm>
            <a:off x="609600" y="304800"/>
            <a:ext cx="8153400" cy="707886"/>
          </a:xfrm>
          <a:prstGeom prst="rect">
            <a:avLst/>
          </a:prstGeom>
          <a:noFill/>
        </p:spPr>
        <p:txBody>
          <a:bodyPr wrap="square" rtlCol="0">
            <a:spAutoFit/>
          </a:bodyPr>
          <a:lstStyle/>
          <a:p>
            <a:r>
              <a:rPr lang="en-US" sz="4000" dirty="0" smtClean="0"/>
              <a:t>Amateur Radio Astronomy</a:t>
            </a:r>
          </a:p>
        </p:txBody>
      </p:sp>
      <p:sp>
        <p:nvSpPr>
          <p:cNvPr id="11" name="TextBox 10"/>
          <p:cNvSpPr txBox="1"/>
          <p:nvPr/>
        </p:nvSpPr>
        <p:spPr>
          <a:xfrm>
            <a:off x="762000" y="1219200"/>
            <a:ext cx="4876800" cy="1938992"/>
          </a:xfrm>
          <a:prstGeom prst="rect">
            <a:avLst/>
          </a:prstGeom>
          <a:noFill/>
        </p:spPr>
        <p:txBody>
          <a:bodyPr wrap="square" rtlCol="0">
            <a:spAutoFit/>
          </a:bodyPr>
          <a:lstStyle/>
          <a:p>
            <a:pPr>
              <a:buFont typeface="Arial"/>
              <a:buChar char="•"/>
            </a:pPr>
            <a:r>
              <a:rPr lang="en-US" sz="2000" dirty="0" smtClean="0"/>
              <a:t> MARIACHI </a:t>
            </a:r>
          </a:p>
          <a:p>
            <a:pPr>
              <a:buFont typeface="Arial"/>
              <a:buChar char="•"/>
            </a:pPr>
            <a:r>
              <a:rPr lang="en-US" sz="2000" dirty="0" smtClean="0"/>
              <a:t> Local experiment</a:t>
            </a:r>
          </a:p>
          <a:p>
            <a:pPr>
              <a:buFont typeface="Arial"/>
              <a:buChar char="•"/>
            </a:pPr>
            <a:r>
              <a:rPr lang="en-US" sz="2000" dirty="0" smtClean="0"/>
              <a:t> Novel method measure cosmic rays</a:t>
            </a:r>
          </a:p>
          <a:p>
            <a:pPr>
              <a:buFont typeface="Arial"/>
              <a:buChar char="•"/>
            </a:pPr>
            <a:r>
              <a:rPr lang="en-US" sz="2000" dirty="0" smtClean="0"/>
              <a:t> See </a:t>
            </a:r>
            <a:r>
              <a:rPr lang="en-US" sz="2000" dirty="0" err="1" smtClean="0"/>
              <a:t>Helio</a:t>
            </a:r>
            <a:r>
              <a:rPr lang="en-US" sz="2000" dirty="0" smtClean="0"/>
              <a:t> </a:t>
            </a:r>
            <a:r>
              <a:rPr lang="en-US" sz="2000" dirty="0" err="1" smtClean="0"/>
              <a:t>Takai</a:t>
            </a:r>
            <a:endParaRPr lang="en-US" sz="2000" dirty="0" smtClean="0"/>
          </a:p>
          <a:p>
            <a:endParaRPr lang="en-US" sz="2000" dirty="0" smtClean="0"/>
          </a:p>
          <a:p>
            <a:pPr>
              <a:buFont typeface="Arial"/>
              <a:buChar char="•"/>
            </a:pPr>
            <a:endParaRPr lang="en-US" sz="2000" dirty="0" smtClean="0"/>
          </a:p>
        </p:txBody>
      </p:sp>
      <p:pic>
        <p:nvPicPr>
          <p:cNvPr id="1026" name="Picture 2" descr="Z:\home\jhaupt\Desktop\Documents\Papers+Presentations_Mine\Public Talks\RadioAstronomy\Graphics\MARIACHIGraphic.jpg"/>
          <p:cNvPicPr>
            <a:picLocks noChangeAspect="1" noChangeArrowheads="1"/>
          </p:cNvPicPr>
          <p:nvPr/>
        </p:nvPicPr>
        <p:blipFill>
          <a:blip r:embed="rId3">
            <a:clrChange>
              <a:clrFrom>
                <a:srgbClr val="000000"/>
              </a:clrFrom>
              <a:clrTo>
                <a:srgbClr val="000000">
                  <a:alpha val="0"/>
                </a:srgbClr>
              </a:clrTo>
            </a:clrChange>
            <a:lum bright="30000"/>
          </a:blip>
          <a:srcRect/>
          <a:stretch>
            <a:fillRect/>
          </a:stretch>
        </p:blipFill>
        <p:spPr bwMode="auto">
          <a:xfrm>
            <a:off x="457200" y="2514600"/>
            <a:ext cx="5261809" cy="3499103"/>
          </a:xfrm>
          <a:prstGeom prst="rect">
            <a:avLst/>
          </a:prstGeom>
          <a:noFill/>
        </p:spPr>
      </p:pic>
      <p:pic>
        <p:nvPicPr>
          <p:cNvPr id="1027" name="Picture 3" descr="Z:\home\jhaupt\Desktop\Documents\Papers+Presentations_Mine\Public Talks\RadioAstronomy\Graphics\MARIACHILogo.jpg"/>
          <p:cNvPicPr>
            <a:picLocks noChangeAspect="1" noChangeArrowheads="1"/>
          </p:cNvPicPr>
          <p:nvPr/>
        </p:nvPicPr>
        <p:blipFill>
          <a:blip r:embed="rId4" cstate="print"/>
          <a:srcRect/>
          <a:stretch>
            <a:fillRect/>
          </a:stretch>
        </p:blipFill>
        <p:spPr bwMode="auto">
          <a:xfrm>
            <a:off x="6019800" y="1175174"/>
            <a:ext cx="2656332" cy="126322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29315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645663-BAB7-4E36-A979-6FC91EB5E5A8}" type="slidenum">
              <a:rPr lang="en-US" smtClean="0"/>
              <a:pPr/>
              <a:t>66</a:t>
            </a:fld>
            <a:endParaRPr lang="en-US"/>
          </a:p>
        </p:txBody>
      </p:sp>
      <p:sp>
        <p:nvSpPr>
          <p:cNvPr id="6" name="Footer Placeholder 5"/>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4" name="TextBox 3"/>
          <p:cNvSpPr txBox="1"/>
          <p:nvPr/>
        </p:nvSpPr>
        <p:spPr>
          <a:xfrm>
            <a:off x="2173735" y="1524000"/>
            <a:ext cx="7543800" cy="4370427"/>
          </a:xfrm>
          <a:prstGeom prst="rect">
            <a:avLst/>
          </a:prstGeom>
          <a:noFill/>
        </p:spPr>
        <p:txBody>
          <a:bodyPr wrap="square" rtlCol="0">
            <a:spAutoFit/>
          </a:bodyPr>
          <a:lstStyle/>
          <a:p>
            <a:pPr>
              <a:buFont typeface="Arial"/>
              <a:buChar char="•"/>
            </a:pPr>
            <a:r>
              <a:rPr lang="en-US" sz="2000" dirty="0" smtClean="0">
                <a:solidFill>
                  <a:srgbClr val="5F5F5F"/>
                </a:solidFill>
              </a:rPr>
              <a:t> Radio &amp; light </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Antennas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Short history of radio astronomy </a:t>
            </a:r>
          </a:p>
          <a:p>
            <a:endParaRPr lang="en-US" sz="2000" dirty="0" smtClean="0">
              <a:solidFill>
                <a:srgbClr val="5F5F5F"/>
              </a:solidFill>
            </a:endParaRPr>
          </a:p>
          <a:p>
            <a:pPr>
              <a:buFont typeface="Arial"/>
              <a:buChar char="•"/>
            </a:pPr>
            <a:r>
              <a:rPr lang="en-US" sz="2000" dirty="0" smtClean="0">
                <a:solidFill>
                  <a:srgbClr val="5F5F5F"/>
                </a:solidFill>
              </a:rPr>
              <a:t> Science summary</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Radio optics (yes)</a:t>
            </a:r>
          </a:p>
          <a:p>
            <a:pPr>
              <a:buFont typeface="Arial"/>
              <a:buChar char="•"/>
            </a:pPr>
            <a:endParaRPr lang="en-US" sz="2000" dirty="0" smtClean="0">
              <a:solidFill>
                <a:srgbClr val="5F5F5F"/>
              </a:solidFill>
            </a:endParaRPr>
          </a:p>
          <a:p>
            <a:pPr>
              <a:buFont typeface="Arial"/>
              <a:buChar char="•"/>
            </a:pPr>
            <a:r>
              <a:rPr lang="en-US" sz="2000" dirty="0" smtClean="0">
                <a:solidFill>
                  <a:srgbClr val="5F5F5F"/>
                </a:solidFill>
              </a:rPr>
              <a:t> Introduction to amateur radio astronomy </a:t>
            </a:r>
          </a:p>
          <a:p>
            <a:pPr>
              <a:buFont typeface="Arial"/>
              <a:buChar char="•"/>
            </a:pPr>
            <a:endParaRPr lang="en-US" sz="2000" b="1" dirty="0" smtClean="0">
              <a:solidFill>
                <a:schemeClr val="bg1"/>
              </a:solidFill>
            </a:endParaRPr>
          </a:p>
          <a:p>
            <a:pPr>
              <a:buFont typeface="Arial"/>
              <a:buChar char="•"/>
            </a:pPr>
            <a:r>
              <a:rPr lang="en-US" sz="2000" b="1" dirty="0" smtClean="0">
                <a:solidFill>
                  <a:schemeClr val="bg1"/>
                </a:solidFill>
              </a:rPr>
              <a:t> New frontier: Imaging with a homebrew radio telescope</a:t>
            </a:r>
          </a:p>
          <a:p>
            <a:pPr>
              <a:buFont typeface="Arial"/>
              <a:buChar char="•"/>
            </a:pPr>
            <a:endParaRPr lang="en-US" dirty="0">
              <a:solidFill>
                <a:srgbClr val="5F5F5F"/>
              </a:solidFill>
            </a:endParaRPr>
          </a:p>
        </p:txBody>
      </p:sp>
      <p:sp>
        <p:nvSpPr>
          <p:cNvPr id="8" name="Left Brace 7"/>
          <p:cNvSpPr/>
          <p:nvPr/>
        </p:nvSpPr>
        <p:spPr>
          <a:xfrm>
            <a:off x="1868935" y="1545074"/>
            <a:ext cx="304800" cy="9906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1868935" y="4593074"/>
            <a:ext cx="304800" cy="914400"/>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12565" y="1849874"/>
            <a:ext cx="1256370" cy="369332"/>
          </a:xfrm>
          <a:prstGeom prst="rect">
            <a:avLst/>
          </a:prstGeom>
          <a:noFill/>
        </p:spPr>
        <p:txBody>
          <a:bodyPr wrap="none" rtlCol="0">
            <a:spAutoFit/>
          </a:bodyPr>
          <a:lstStyle/>
          <a:p>
            <a:r>
              <a:rPr lang="en-US" dirty="0" smtClean="0">
                <a:solidFill>
                  <a:srgbClr val="5F5F5F"/>
                </a:solidFill>
              </a:rPr>
              <a:t>Foundation</a:t>
            </a:r>
            <a:endParaRPr lang="en-US" dirty="0">
              <a:solidFill>
                <a:srgbClr val="5F5F5F"/>
              </a:solidFill>
            </a:endParaRPr>
          </a:p>
        </p:txBody>
      </p:sp>
      <p:sp>
        <p:nvSpPr>
          <p:cNvPr id="13" name="TextBox 12"/>
          <p:cNvSpPr txBox="1"/>
          <p:nvPr/>
        </p:nvSpPr>
        <p:spPr>
          <a:xfrm>
            <a:off x="76200" y="3373874"/>
            <a:ext cx="1792735" cy="369332"/>
          </a:xfrm>
          <a:prstGeom prst="rect">
            <a:avLst/>
          </a:prstGeom>
          <a:noFill/>
        </p:spPr>
        <p:txBody>
          <a:bodyPr wrap="none" rtlCol="0">
            <a:spAutoFit/>
          </a:bodyPr>
          <a:lstStyle/>
          <a:p>
            <a:pPr algn="r"/>
            <a:r>
              <a:rPr lang="en-US" dirty="0" smtClean="0">
                <a:solidFill>
                  <a:srgbClr val="5F5F5F"/>
                </a:solidFill>
              </a:rPr>
              <a:t>Radio Astronomy</a:t>
            </a:r>
            <a:endParaRPr lang="en-US" dirty="0">
              <a:solidFill>
                <a:srgbClr val="5F5F5F"/>
              </a:solidFill>
            </a:endParaRPr>
          </a:p>
        </p:txBody>
      </p:sp>
      <p:sp>
        <p:nvSpPr>
          <p:cNvPr id="14" name="TextBox 13"/>
          <p:cNvSpPr txBox="1"/>
          <p:nvPr/>
        </p:nvSpPr>
        <p:spPr>
          <a:xfrm>
            <a:off x="76200" y="4708743"/>
            <a:ext cx="1792735" cy="646331"/>
          </a:xfrm>
          <a:prstGeom prst="rect">
            <a:avLst/>
          </a:prstGeom>
          <a:noFill/>
        </p:spPr>
        <p:txBody>
          <a:bodyPr wrap="none" rtlCol="0">
            <a:spAutoFit/>
          </a:bodyPr>
          <a:lstStyle/>
          <a:p>
            <a:pPr algn="r"/>
            <a:r>
              <a:rPr lang="en-US" dirty="0" smtClean="0">
                <a:solidFill>
                  <a:srgbClr val="5F5F5F"/>
                </a:solidFill>
              </a:rPr>
              <a:t>Amateur </a:t>
            </a:r>
          </a:p>
          <a:p>
            <a:pPr algn="r"/>
            <a:r>
              <a:rPr lang="en-US" dirty="0" smtClean="0">
                <a:solidFill>
                  <a:srgbClr val="5F5F5F"/>
                </a:solidFill>
              </a:rPr>
              <a:t>Radio Astronomy</a:t>
            </a:r>
            <a:endParaRPr lang="en-US" dirty="0">
              <a:solidFill>
                <a:srgbClr val="5F5F5F"/>
              </a:solidFill>
            </a:endParaRPr>
          </a:p>
        </p:txBody>
      </p:sp>
      <p:sp>
        <p:nvSpPr>
          <p:cNvPr id="15" name="Left Brace 14"/>
          <p:cNvSpPr/>
          <p:nvPr/>
        </p:nvSpPr>
        <p:spPr>
          <a:xfrm>
            <a:off x="1868935" y="2819400"/>
            <a:ext cx="304800" cy="1468874"/>
          </a:xfrm>
          <a:prstGeom prst="leftBrace">
            <a:avLst/>
          </a:prstGeom>
          <a:ln>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Z:\home\jhaupt\Desktop\Documents\Papers+Presentations_Mine\Public Talks\RadioAstronomy\RT_IntoSky_1_BlueBG.png"/>
          <p:cNvPicPr>
            <a:picLocks noChangeAspect="1" noChangeArrowheads="1"/>
          </p:cNvPicPr>
          <p:nvPr/>
        </p:nvPicPr>
        <p:blipFill>
          <a:blip r:embed="rId3">
            <a:clrChange>
              <a:clrFrom>
                <a:srgbClr val="C2DCF5"/>
              </a:clrFrom>
              <a:clrTo>
                <a:srgbClr val="C2DCF5">
                  <a:alpha val="0"/>
                </a:srgbClr>
              </a:clrTo>
            </a:clrChange>
          </a:blip>
          <a:srcRect/>
          <a:stretch>
            <a:fillRect/>
          </a:stretch>
        </p:blipFill>
        <p:spPr bwMode="auto">
          <a:xfrm>
            <a:off x="-228600" y="1163782"/>
            <a:ext cx="9144000" cy="6146654"/>
          </a:xfrm>
          <a:prstGeom prst="rect">
            <a:avLst/>
          </a:prstGeom>
          <a:noFill/>
        </p:spPr>
      </p:pic>
      <p:grpSp>
        <p:nvGrpSpPr>
          <p:cNvPr id="2" name="Group 9"/>
          <p:cNvGrpSpPr/>
          <p:nvPr/>
        </p:nvGrpSpPr>
        <p:grpSpPr>
          <a:xfrm>
            <a:off x="5857009" y="1239982"/>
            <a:ext cx="2220191" cy="2209800"/>
            <a:chOff x="6238009" y="304800"/>
            <a:chExt cx="2220191" cy="2209800"/>
          </a:xfrm>
        </p:grpSpPr>
        <p:sp>
          <p:nvSpPr>
            <p:cNvPr id="11" name="4-Point Star 10"/>
            <p:cNvSpPr/>
            <p:nvPr/>
          </p:nvSpPr>
          <p:spPr>
            <a:xfrm>
              <a:off x="6238009" y="1264227"/>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6781800" y="3048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8153400" y="2057400"/>
              <a:ext cx="304800" cy="457200"/>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67</a:t>
            </a:fld>
            <a:endParaRPr lang="en-US"/>
          </a:p>
        </p:txBody>
      </p:sp>
      <p:sp>
        <p:nvSpPr>
          <p:cNvPr id="7" name="TextBox 6"/>
          <p:cNvSpPr txBox="1"/>
          <p:nvPr/>
        </p:nvSpPr>
        <p:spPr>
          <a:xfrm>
            <a:off x="457200" y="1066800"/>
            <a:ext cx="4572000" cy="1938992"/>
          </a:xfrm>
          <a:prstGeom prst="rect">
            <a:avLst/>
          </a:prstGeom>
          <a:noFill/>
        </p:spPr>
        <p:txBody>
          <a:bodyPr wrap="square" rtlCol="0">
            <a:spAutoFit/>
          </a:bodyPr>
          <a:lstStyle/>
          <a:p>
            <a:pPr>
              <a:buFont typeface="Arial"/>
              <a:buChar char="•"/>
            </a:pPr>
            <a:r>
              <a:rPr lang="en-US" sz="2000" dirty="0" smtClean="0"/>
              <a:t> Simple but no one seems to be doing it</a:t>
            </a:r>
          </a:p>
          <a:p>
            <a:pPr>
              <a:buFont typeface="Arial"/>
              <a:buChar char="•"/>
            </a:pPr>
            <a:r>
              <a:rPr lang="en-US" sz="2000" dirty="0" smtClean="0"/>
              <a:t> Small dish and feed (DTV + LNB works)</a:t>
            </a:r>
          </a:p>
          <a:p>
            <a:pPr>
              <a:buFont typeface="Arial"/>
              <a:buChar char="•"/>
            </a:pPr>
            <a:r>
              <a:rPr lang="en-US" sz="2000" dirty="0" smtClean="0"/>
              <a:t> Pan/tilt mount</a:t>
            </a:r>
          </a:p>
          <a:p>
            <a:pPr>
              <a:buFont typeface="Arial"/>
              <a:buChar char="•"/>
            </a:pPr>
            <a:r>
              <a:rPr lang="en-US" sz="2000" dirty="0" smtClean="0"/>
              <a:t> SDR</a:t>
            </a:r>
          </a:p>
          <a:p>
            <a:pPr>
              <a:buFont typeface="Arial"/>
              <a:buChar char="•"/>
            </a:pPr>
            <a:r>
              <a:rPr lang="en-US" sz="2000" b="1" dirty="0" smtClean="0"/>
              <a:t> Software needed</a:t>
            </a:r>
          </a:p>
          <a:p>
            <a:pPr>
              <a:buFont typeface="Arial"/>
              <a:buChar char="•"/>
            </a:pPr>
            <a:endParaRPr lang="en-US" sz="2000" dirty="0" smtClean="0"/>
          </a:p>
        </p:txBody>
      </p:sp>
      <p:sp>
        <p:nvSpPr>
          <p:cNvPr id="8" name="TextBox 7"/>
          <p:cNvSpPr txBox="1"/>
          <p:nvPr/>
        </p:nvSpPr>
        <p:spPr>
          <a:xfrm>
            <a:off x="609600" y="304800"/>
            <a:ext cx="8001000" cy="707886"/>
          </a:xfrm>
          <a:prstGeom prst="rect">
            <a:avLst/>
          </a:prstGeom>
          <a:noFill/>
        </p:spPr>
        <p:txBody>
          <a:bodyPr wrap="square" rtlCol="0">
            <a:spAutoFit/>
          </a:bodyPr>
          <a:lstStyle/>
          <a:p>
            <a:r>
              <a:rPr lang="en-US" sz="4000" dirty="0" smtClean="0"/>
              <a:t>Single-Dish Imaging</a:t>
            </a:r>
            <a:endParaRPr lang="en-US" sz="4000" dirty="0"/>
          </a:p>
        </p:txBody>
      </p:sp>
      <p:sp>
        <p:nvSpPr>
          <p:cNvPr id="18" name="Freeform 17"/>
          <p:cNvSpPr/>
          <p:nvPr/>
        </p:nvSpPr>
        <p:spPr>
          <a:xfrm>
            <a:off x="5943600" y="10875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943600" y="14228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43600" y="17733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943600" y="2108663"/>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943600" y="2459182"/>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43600" y="2813991"/>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941219" y="3156887"/>
            <a:ext cx="2286000" cy="45719"/>
          </a:xfrm>
          <a:custGeom>
            <a:avLst/>
            <a:gdLst>
              <a:gd name="connsiteX0" fmla="*/ 0 w 2618509"/>
              <a:gd name="connsiteY0" fmla="*/ 38100 h 79663"/>
              <a:gd name="connsiteX1" fmla="*/ 1340427 w 2618509"/>
              <a:gd name="connsiteY1" fmla="*/ 6927 h 79663"/>
              <a:gd name="connsiteX2" fmla="*/ 2618509 w 2618509"/>
              <a:gd name="connsiteY2" fmla="*/ 79663 h 79663"/>
            </a:gdLst>
            <a:ahLst/>
            <a:cxnLst>
              <a:cxn ang="0">
                <a:pos x="connsiteX0" y="connsiteY0"/>
              </a:cxn>
              <a:cxn ang="0">
                <a:pos x="connsiteX1" y="connsiteY1"/>
              </a:cxn>
              <a:cxn ang="0">
                <a:pos x="connsiteX2" y="connsiteY2"/>
              </a:cxn>
            </a:cxnLst>
            <a:rect l="l" t="t" r="r" b="b"/>
            <a:pathLst>
              <a:path w="2618509" h="79663">
                <a:moveTo>
                  <a:pt x="0" y="38100"/>
                </a:moveTo>
                <a:cubicBezTo>
                  <a:pt x="452004" y="19050"/>
                  <a:pt x="904009" y="0"/>
                  <a:pt x="1340427" y="6927"/>
                </a:cubicBezTo>
                <a:cubicBezTo>
                  <a:pt x="1776845" y="13854"/>
                  <a:pt x="2197677" y="46758"/>
                  <a:pt x="2618509" y="7966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rot="5400000">
            <a:off x="8051011" y="1299514"/>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774533" y="1618593"/>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053390" y="1982926"/>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774533" y="2304401"/>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051009" y="2680639"/>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774533" y="3006868"/>
            <a:ext cx="345278" cy="23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674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722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p:cNvSpPr/>
          <p:nvPr/>
        </p:nvSpPr>
        <p:spPr>
          <a:xfrm>
            <a:off x="64770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81800" y="3962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Rectangle 38"/>
          <p:cNvSpPr/>
          <p:nvPr/>
        </p:nvSpPr>
        <p:spPr>
          <a:xfrm>
            <a:off x="70866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3914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6962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01000" y="3962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8674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72200" y="4267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1" name="Rectangle 50"/>
          <p:cNvSpPr/>
          <p:nvPr/>
        </p:nvSpPr>
        <p:spPr>
          <a:xfrm>
            <a:off x="6477000" y="42672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81800" y="4267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3" name="Rectangle 52"/>
          <p:cNvSpPr/>
          <p:nvPr/>
        </p:nvSpPr>
        <p:spPr>
          <a:xfrm>
            <a:off x="70866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914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962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001000" y="4267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8674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722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p:cNvSpPr/>
          <p:nvPr/>
        </p:nvSpPr>
        <p:spPr>
          <a:xfrm>
            <a:off x="64770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781800" y="45720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p:cNvSpPr/>
          <p:nvPr/>
        </p:nvSpPr>
        <p:spPr>
          <a:xfrm>
            <a:off x="70866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3914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6962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001000" y="45720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8768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72200" y="48768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7" name="Rectangle 66"/>
          <p:cNvSpPr/>
          <p:nvPr/>
        </p:nvSpPr>
        <p:spPr>
          <a:xfrm>
            <a:off x="64770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7818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p:cNvSpPr/>
          <p:nvPr/>
        </p:nvSpPr>
        <p:spPr>
          <a:xfrm>
            <a:off x="70866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3914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6962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001000" y="48768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867400" y="51816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72200" y="51816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p:cNvSpPr/>
          <p:nvPr/>
        </p:nvSpPr>
        <p:spPr>
          <a:xfrm>
            <a:off x="64770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818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Rectangle 76"/>
          <p:cNvSpPr/>
          <p:nvPr/>
        </p:nvSpPr>
        <p:spPr>
          <a:xfrm>
            <a:off x="70866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3914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6962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001000" y="51816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8674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1722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3" name="Rectangle 82"/>
          <p:cNvSpPr/>
          <p:nvPr/>
        </p:nvSpPr>
        <p:spPr>
          <a:xfrm>
            <a:off x="64770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7818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5" name="Rectangle 84"/>
          <p:cNvSpPr/>
          <p:nvPr/>
        </p:nvSpPr>
        <p:spPr>
          <a:xfrm>
            <a:off x="7086600" y="54864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914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6962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001000" y="54864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8674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1722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Rectangle 90"/>
          <p:cNvSpPr/>
          <p:nvPr/>
        </p:nvSpPr>
        <p:spPr>
          <a:xfrm>
            <a:off x="64770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7818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Rectangle 92"/>
          <p:cNvSpPr/>
          <p:nvPr/>
        </p:nvSpPr>
        <p:spPr>
          <a:xfrm>
            <a:off x="7086600" y="5791200"/>
            <a:ext cx="304800" cy="304800"/>
          </a:xfrm>
          <a:prstGeom prst="rect">
            <a:avLst/>
          </a:prstGeom>
          <a:solidFill>
            <a:srgbClr val="000000"/>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91400" y="5791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96200" y="5791200"/>
            <a:ext cx="304800" cy="304800"/>
          </a:xfrm>
          <a:prstGeom prst="rect">
            <a:avLst/>
          </a:prstGeom>
          <a:solidFill>
            <a:srgbClr val="FBFBFB"/>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01000" y="5791200"/>
            <a:ext cx="304800" cy="304800"/>
          </a:xfrm>
          <a:prstGeom prst="rect">
            <a:avLst/>
          </a:prstGeom>
          <a:solidFill>
            <a:srgbClr val="333333"/>
          </a:solidFill>
          <a:ln w="12700">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home\jhaupt\Desktop\Documents\Papers+Presentations_Mine\Public Talks\RadioAstronomy\RadioGenGraphics_020415\iep_screenshot.png"/>
          <p:cNvPicPr>
            <a:picLocks noChangeAspect="1" noChangeArrowheads="1"/>
          </p:cNvPicPr>
          <p:nvPr/>
        </p:nvPicPr>
        <p:blipFill>
          <a:blip r:embed="rId3"/>
          <a:srcRect/>
          <a:stretch>
            <a:fillRect/>
          </a:stretch>
        </p:blipFill>
        <p:spPr bwMode="auto">
          <a:xfrm>
            <a:off x="2667000" y="2743200"/>
            <a:ext cx="6053563" cy="3505200"/>
          </a:xfrm>
          <a:prstGeom prst="rect">
            <a:avLst/>
          </a:prstGeom>
          <a:noFill/>
        </p:spPr>
      </p:pic>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68</a:t>
            </a:fld>
            <a:endParaRPr lang="en-US"/>
          </a:p>
        </p:txBody>
      </p:sp>
      <p:sp>
        <p:nvSpPr>
          <p:cNvPr id="8" name="TextBox 7"/>
          <p:cNvSpPr txBox="1"/>
          <p:nvPr/>
        </p:nvSpPr>
        <p:spPr>
          <a:xfrm>
            <a:off x="609600" y="304800"/>
            <a:ext cx="8153400" cy="707886"/>
          </a:xfrm>
          <a:prstGeom prst="rect">
            <a:avLst/>
          </a:prstGeom>
          <a:noFill/>
        </p:spPr>
        <p:txBody>
          <a:bodyPr wrap="square" rtlCol="0">
            <a:spAutoFit/>
          </a:bodyPr>
          <a:lstStyle/>
          <a:p>
            <a:r>
              <a:rPr lang="en-US" sz="4000" dirty="0" smtClean="0"/>
              <a:t>Software for single-dish imaging</a:t>
            </a:r>
          </a:p>
        </p:txBody>
      </p:sp>
      <p:sp>
        <p:nvSpPr>
          <p:cNvPr id="11" name="TextBox 10"/>
          <p:cNvSpPr txBox="1"/>
          <p:nvPr/>
        </p:nvSpPr>
        <p:spPr>
          <a:xfrm>
            <a:off x="762000" y="1219200"/>
            <a:ext cx="7772400" cy="1323439"/>
          </a:xfrm>
          <a:prstGeom prst="rect">
            <a:avLst/>
          </a:prstGeom>
          <a:noFill/>
        </p:spPr>
        <p:txBody>
          <a:bodyPr wrap="square" rtlCol="0">
            <a:spAutoFit/>
          </a:bodyPr>
          <a:lstStyle/>
          <a:p>
            <a:pPr>
              <a:buFont typeface="Arial"/>
              <a:buChar char="•"/>
            </a:pPr>
            <a:r>
              <a:rPr lang="en-US" sz="2000" dirty="0" smtClean="0"/>
              <a:t> </a:t>
            </a:r>
            <a:r>
              <a:rPr lang="en-US" sz="2000" dirty="0" err="1" smtClean="0"/>
              <a:t>RadioGen</a:t>
            </a:r>
            <a:r>
              <a:rPr lang="en-US" sz="2000" dirty="0" smtClean="0"/>
              <a:t> (Radiograph Generator). In development.</a:t>
            </a:r>
          </a:p>
          <a:p>
            <a:pPr>
              <a:buFont typeface="Arial"/>
              <a:buChar char="•"/>
            </a:pPr>
            <a:r>
              <a:rPr lang="en-US" sz="2000" dirty="0" smtClean="0"/>
              <a:t> Enable amateurs and students to use a small dish on a motorized mount to create images.</a:t>
            </a:r>
          </a:p>
          <a:p>
            <a:pPr>
              <a:buFont typeface="Arial"/>
              <a:buChar char="•"/>
            </a:pPr>
            <a:endParaRPr lang="en-US" sz="2000" dirty="0" smtClean="0"/>
          </a:p>
        </p:txBody>
      </p:sp>
      <p:pic>
        <p:nvPicPr>
          <p:cNvPr id="3075" name="Picture 3" descr="Z:\home\jhaupt\Desktop\Documents\Papers+Presentations_Mine\Public Talks\RadioAstronomy\Python-logo-notext.svg.png"/>
          <p:cNvPicPr>
            <a:picLocks noChangeAspect="1" noChangeArrowheads="1"/>
          </p:cNvPicPr>
          <p:nvPr/>
        </p:nvPicPr>
        <p:blipFill>
          <a:blip r:embed="rId4" cstate="print"/>
          <a:srcRect/>
          <a:stretch>
            <a:fillRect/>
          </a:stretch>
        </p:blipFill>
        <p:spPr bwMode="auto">
          <a:xfrm>
            <a:off x="7467600" y="4572000"/>
            <a:ext cx="762000" cy="762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69</a:t>
            </a:fld>
            <a:endParaRPr lang="en-US"/>
          </a:p>
        </p:txBody>
      </p:sp>
      <p:sp>
        <p:nvSpPr>
          <p:cNvPr id="8" name="TextBox 7"/>
          <p:cNvSpPr txBox="1"/>
          <p:nvPr/>
        </p:nvSpPr>
        <p:spPr>
          <a:xfrm>
            <a:off x="457200" y="304800"/>
            <a:ext cx="8153400" cy="707886"/>
          </a:xfrm>
          <a:prstGeom prst="rect">
            <a:avLst/>
          </a:prstGeom>
          <a:noFill/>
        </p:spPr>
        <p:txBody>
          <a:bodyPr wrap="square" rtlCol="0">
            <a:spAutoFit/>
          </a:bodyPr>
          <a:lstStyle/>
          <a:p>
            <a:pPr algn="ctr"/>
            <a:r>
              <a:rPr lang="en-US" sz="4000" dirty="0" err="1" smtClean="0"/>
              <a:t>RadioGen</a:t>
            </a:r>
            <a:endParaRPr lang="en-US" sz="4000" dirty="0" smtClean="0"/>
          </a:p>
        </p:txBody>
      </p:sp>
      <p:sp>
        <p:nvSpPr>
          <p:cNvPr id="7" name="Hexagon 6"/>
          <p:cNvSpPr/>
          <p:nvPr/>
        </p:nvSpPr>
        <p:spPr>
          <a:xfrm>
            <a:off x="1447800" y="1447800"/>
            <a:ext cx="914400" cy="76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Feed</a:t>
            </a:r>
            <a:endParaRPr lang="en-US" dirty="0">
              <a:solidFill>
                <a:srgbClr val="292929"/>
              </a:solidFill>
            </a:endParaRPr>
          </a:p>
        </p:txBody>
      </p:sp>
      <p:sp>
        <p:nvSpPr>
          <p:cNvPr id="9" name="Rounded Rectangle 8"/>
          <p:cNvSpPr/>
          <p:nvPr/>
        </p:nvSpPr>
        <p:spPr>
          <a:xfrm>
            <a:off x="1524000" y="2514600"/>
            <a:ext cx="7620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SDR</a:t>
            </a:r>
            <a:endParaRPr lang="en-US" dirty="0">
              <a:solidFill>
                <a:srgbClr val="292929"/>
              </a:solidFill>
            </a:endParaRPr>
          </a:p>
        </p:txBody>
      </p:sp>
      <p:sp>
        <p:nvSpPr>
          <p:cNvPr id="10" name="Rounded Rectangle 9"/>
          <p:cNvSpPr/>
          <p:nvPr/>
        </p:nvSpPr>
        <p:spPr>
          <a:xfrm>
            <a:off x="1219200" y="3505200"/>
            <a:ext cx="13716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Windows: SDR#</a:t>
            </a:r>
            <a:endParaRPr lang="en-US" dirty="0">
              <a:solidFill>
                <a:srgbClr val="292929"/>
              </a:solidFill>
            </a:endParaRPr>
          </a:p>
        </p:txBody>
      </p:sp>
      <p:sp>
        <p:nvSpPr>
          <p:cNvPr id="13" name="Rounded Rectangle 12"/>
          <p:cNvSpPr/>
          <p:nvPr/>
        </p:nvSpPr>
        <p:spPr>
          <a:xfrm>
            <a:off x="1219200" y="4572000"/>
            <a:ext cx="1371600" cy="762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Windows: Spectrum Lab</a:t>
            </a:r>
            <a:endParaRPr lang="en-US" dirty="0">
              <a:solidFill>
                <a:srgbClr val="292929"/>
              </a:solidFill>
            </a:endParaRPr>
          </a:p>
        </p:txBody>
      </p:sp>
      <p:sp>
        <p:nvSpPr>
          <p:cNvPr id="14" name="Rounded Rectangle 13"/>
          <p:cNvSpPr/>
          <p:nvPr/>
        </p:nvSpPr>
        <p:spPr>
          <a:xfrm>
            <a:off x="1219200" y="5638800"/>
            <a:ext cx="1371600"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Windows: </a:t>
            </a:r>
            <a:r>
              <a:rPr lang="en-US" dirty="0" err="1" smtClean="0">
                <a:solidFill>
                  <a:srgbClr val="292929"/>
                </a:solidFill>
              </a:rPr>
              <a:t>RadioGen</a:t>
            </a:r>
            <a:endParaRPr lang="en-US" dirty="0">
              <a:solidFill>
                <a:srgbClr val="292929"/>
              </a:solidFill>
            </a:endParaRPr>
          </a:p>
        </p:txBody>
      </p:sp>
      <p:sp>
        <p:nvSpPr>
          <p:cNvPr id="11" name="Down Arrow 10"/>
          <p:cNvSpPr/>
          <p:nvPr/>
        </p:nvSpPr>
        <p:spPr>
          <a:xfrm>
            <a:off x="1797050" y="2197100"/>
            <a:ext cx="228600" cy="279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828800" y="3200400"/>
            <a:ext cx="228600" cy="279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828800" y="4267200"/>
            <a:ext cx="228600" cy="279400"/>
          </a:xfrm>
          <a:prstGeom prst="down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828800" y="5334000"/>
            <a:ext cx="228600" cy="279400"/>
          </a:xfrm>
          <a:prstGeom prst="down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6629400" y="1752600"/>
            <a:ext cx="914400" cy="7620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Feed</a:t>
            </a:r>
            <a:endParaRPr lang="en-US" dirty="0">
              <a:solidFill>
                <a:srgbClr val="292929"/>
              </a:solidFill>
            </a:endParaRPr>
          </a:p>
        </p:txBody>
      </p:sp>
      <p:sp>
        <p:nvSpPr>
          <p:cNvPr id="18" name="Rounded Rectangle 17"/>
          <p:cNvSpPr/>
          <p:nvPr/>
        </p:nvSpPr>
        <p:spPr>
          <a:xfrm>
            <a:off x="6705600" y="2819400"/>
            <a:ext cx="7620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SDR</a:t>
            </a:r>
            <a:endParaRPr lang="en-US" dirty="0">
              <a:solidFill>
                <a:srgbClr val="292929"/>
              </a:solidFill>
            </a:endParaRPr>
          </a:p>
        </p:txBody>
      </p:sp>
      <p:sp>
        <p:nvSpPr>
          <p:cNvPr id="19" name="Rounded Rectangle 18"/>
          <p:cNvSpPr/>
          <p:nvPr/>
        </p:nvSpPr>
        <p:spPr>
          <a:xfrm>
            <a:off x="6400800" y="3810000"/>
            <a:ext cx="1371600" cy="762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Linux:</a:t>
            </a:r>
          </a:p>
          <a:p>
            <a:pPr algn="ctr"/>
            <a:r>
              <a:rPr lang="en-US" dirty="0" smtClean="0">
                <a:solidFill>
                  <a:srgbClr val="292929"/>
                </a:solidFill>
              </a:rPr>
              <a:t> </a:t>
            </a:r>
            <a:r>
              <a:rPr lang="en-US" dirty="0" err="1" smtClean="0">
                <a:solidFill>
                  <a:srgbClr val="292929"/>
                </a:solidFill>
              </a:rPr>
              <a:t>GNURadio</a:t>
            </a:r>
            <a:endParaRPr lang="en-US" dirty="0">
              <a:solidFill>
                <a:srgbClr val="292929"/>
              </a:solidFill>
            </a:endParaRPr>
          </a:p>
        </p:txBody>
      </p:sp>
      <p:sp>
        <p:nvSpPr>
          <p:cNvPr id="21" name="Rounded Rectangle 20"/>
          <p:cNvSpPr/>
          <p:nvPr/>
        </p:nvSpPr>
        <p:spPr>
          <a:xfrm>
            <a:off x="6400800" y="4876800"/>
            <a:ext cx="1371600"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92929"/>
                </a:solidFill>
              </a:rPr>
              <a:t>Linux: </a:t>
            </a:r>
            <a:r>
              <a:rPr lang="en-US" dirty="0" err="1" smtClean="0">
                <a:solidFill>
                  <a:srgbClr val="292929"/>
                </a:solidFill>
              </a:rPr>
              <a:t>RadioGen</a:t>
            </a:r>
            <a:endParaRPr lang="en-US" dirty="0">
              <a:solidFill>
                <a:srgbClr val="292929"/>
              </a:solidFill>
            </a:endParaRPr>
          </a:p>
        </p:txBody>
      </p:sp>
      <p:sp>
        <p:nvSpPr>
          <p:cNvPr id="22" name="Down Arrow 21"/>
          <p:cNvSpPr/>
          <p:nvPr/>
        </p:nvSpPr>
        <p:spPr>
          <a:xfrm>
            <a:off x="6978650" y="2501900"/>
            <a:ext cx="228600" cy="279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010400" y="3505200"/>
            <a:ext cx="228600" cy="279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010400" y="4572000"/>
            <a:ext cx="228600" cy="279400"/>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66800" y="685800"/>
            <a:ext cx="2286000" cy="523220"/>
          </a:xfrm>
          <a:prstGeom prst="rect">
            <a:avLst/>
          </a:prstGeom>
          <a:noFill/>
        </p:spPr>
        <p:txBody>
          <a:bodyPr wrap="square" rtlCol="0">
            <a:spAutoFit/>
          </a:bodyPr>
          <a:lstStyle/>
          <a:p>
            <a:r>
              <a:rPr lang="en-US" sz="2800" dirty="0" smtClean="0"/>
              <a:t>Windows</a:t>
            </a:r>
            <a:endParaRPr lang="en-US" sz="2800" dirty="0"/>
          </a:p>
        </p:txBody>
      </p:sp>
      <p:sp>
        <p:nvSpPr>
          <p:cNvPr id="27" name="TextBox 26"/>
          <p:cNvSpPr txBox="1"/>
          <p:nvPr/>
        </p:nvSpPr>
        <p:spPr>
          <a:xfrm>
            <a:off x="6553200" y="685800"/>
            <a:ext cx="2286000" cy="523220"/>
          </a:xfrm>
          <a:prstGeom prst="rect">
            <a:avLst/>
          </a:prstGeom>
          <a:noFill/>
        </p:spPr>
        <p:txBody>
          <a:bodyPr wrap="square" rtlCol="0">
            <a:spAutoFit/>
          </a:bodyPr>
          <a:lstStyle/>
          <a:p>
            <a:r>
              <a:rPr lang="en-US" sz="2800" dirty="0" smtClean="0"/>
              <a:t>Linux</a:t>
            </a:r>
            <a:endParaRPr lang="en-US" sz="2800" dirty="0"/>
          </a:p>
        </p:txBody>
      </p:sp>
      <p:pic>
        <p:nvPicPr>
          <p:cNvPr id="5122" name="Picture 2" descr="Z:\home\jhaupt\Desktop\Documents\Papers+Presentations_Mine\Public Talks\RadioAstronomy\Tux.png"/>
          <p:cNvPicPr>
            <a:picLocks noChangeAspect="1" noChangeArrowheads="1"/>
          </p:cNvPicPr>
          <p:nvPr/>
        </p:nvPicPr>
        <p:blipFill>
          <a:blip r:embed="rId3"/>
          <a:srcRect/>
          <a:stretch>
            <a:fillRect/>
          </a:stretch>
        </p:blipFill>
        <p:spPr bwMode="auto">
          <a:xfrm>
            <a:off x="5334000" y="1524000"/>
            <a:ext cx="1033463" cy="1224556"/>
          </a:xfrm>
          <a:prstGeom prst="rect">
            <a:avLst/>
          </a:prstGeom>
          <a:noFill/>
        </p:spPr>
      </p:pic>
      <p:pic>
        <p:nvPicPr>
          <p:cNvPr id="5123" name="Picture 3" descr="Z:\home\jhaupt\Desktop\Documents\Papers+Presentations_Mine\Public Talks\RadioAstronomy\windows-store.png"/>
          <p:cNvPicPr>
            <a:picLocks noChangeAspect="1" noChangeArrowheads="1"/>
          </p:cNvPicPr>
          <p:nvPr/>
        </p:nvPicPr>
        <p:blipFill>
          <a:blip r:embed="rId4"/>
          <a:srcRect/>
          <a:stretch>
            <a:fillRect/>
          </a:stretch>
        </p:blipFill>
        <p:spPr bwMode="auto">
          <a:xfrm>
            <a:off x="2667000" y="1524000"/>
            <a:ext cx="1219200" cy="121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pic>
        <p:nvPicPr>
          <p:cNvPr id="2057" name="Picture 9" descr="Z:\home\jhaupt\Desktop\Documents\Papers+Presentations_Mine\Public Talks\RadioAstronomy\Graphics\em_spectrum_inverted.jpg"/>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838200" y="2447092"/>
            <a:ext cx="7239000" cy="1608667"/>
          </a:xfrm>
          <a:prstGeom prst="rect">
            <a:avLst/>
          </a:prstGeom>
          <a:noFill/>
        </p:spPr>
      </p:pic>
      <p:sp>
        <p:nvSpPr>
          <p:cNvPr id="13" name="TextBox 12"/>
          <p:cNvSpPr txBox="1"/>
          <p:nvPr/>
        </p:nvSpPr>
        <p:spPr>
          <a:xfrm>
            <a:off x="3352800" y="4885492"/>
            <a:ext cx="2286000" cy="677108"/>
          </a:xfrm>
          <a:prstGeom prst="rect">
            <a:avLst/>
          </a:prstGeom>
          <a:noFill/>
        </p:spPr>
        <p:txBody>
          <a:bodyPr wrap="square" rtlCol="0">
            <a:spAutoFit/>
          </a:bodyPr>
          <a:lstStyle/>
          <a:p>
            <a:pPr algn="ctr"/>
            <a:r>
              <a:rPr lang="en-US" sz="2000" dirty="0" smtClean="0"/>
              <a:t>Arbitrary divisions</a:t>
            </a:r>
          </a:p>
          <a:p>
            <a:pPr algn="ctr">
              <a:buFont typeface="Arial"/>
              <a:buChar char="•"/>
            </a:pPr>
            <a:endParaRPr lang="en-US" dirty="0"/>
          </a:p>
        </p:txBody>
      </p:sp>
      <p:cxnSp>
        <p:nvCxnSpPr>
          <p:cNvPr id="15" name="Straight Arrow Connector 14"/>
          <p:cNvCxnSpPr/>
          <p:nvPr/>
        </p:nvCxnSpPr>
        <p:spPr>
          <a:xfrm rot="16200000" flipV="1">
            <a:off x="2057400" y="3132892"/>
            <a:ext cx="1828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2971800" y="3666292"/>
            <a:ext cx="1676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495800" y="3590092"/>
            <a:ext cx="1524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105400" y="3285292"/>
            <a:ext cx="1676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rot="5400000">
            <a:off x="6667500" y="1342192"/>
            <a:ext cx="228600"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791200" y="1910715"/>
            <a:ext cx="1905000" cy="307777"/>
          </a:xfrm>
          <a:prstGeom prst="rect">
            <a:avLst/>
          </a:prstGeom>
          <a:noFill/>
        </p:spPr>
        <p:txBody>
          <a:bodyPr wrap="square" rtlCol="0">
            <a:spAutoFit/>
          </a:bodyPr>
          <a:lstStyle/>
          <a:p>
            <a:pPr algn="ctr"/>
            <a:r>
              <a:rPr lang="en-US" sz="1400" dirty="0" smtClean="0"/>
              <a:t>Radio Technology</a:t>
            </a:r>
            <a:endParaRPr lang="en-US" sz="14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70</a:t>
            </a:fld>
            <a:endParaRPr lang="en-US"/>
          </a:p>
        </p:txBody>
      </p:sp>
      <p:sp>
        <p:nvSpPr>
          <p:cNvPr id="8" name="TextBox 7"/>
          <p:cNvSpPr txBox="1"/>
          <p:nvPr/>
        </p:nvSpPr>
        <p:spPr>
          <a:xfrm>
            <a:off x="609600" y="304800"/>
            <a:ext cx="3581400" cy="707886"/>
          </a:xfrm>
          <a:prstGeom prst="rect">
            <a:avLst/>
          </a:prstGeom>
          <a:noFill/>
        </p:spPr>
        <p:txBody>
          <a:bodyPr wrap="square" rtlCol="0">
            <a:spAutoFit/>
          </a:bodyPr>
          <a:lstStyle/>
          <a:p>
            <a:r>
              <a:rPr lang="en-US" sz="4000" dirty="0" smtClean="0"/>
              <a:t>Equipment</a:t>
            </a:r>
          </a:p>
        </p:txBody>
      </p:sp>
      <p:sp>
        <p:nvSpPr>
          <p:cNvPr id="6" name="TextBox 5"/>
          <p:cNvSpPr txBox="1"/>
          <p:nvPr/>
        </p:nvSpPr>
        <p:spPr>
          <a:xfrm>
            <a:off x="685800" y="1000780"/>
            <a:ext cx="7239000" cy="523220"/>
          </a:xfrm>
          <a:prstGeom prst="rect">
            <a:avLst/>
          </a:prstGeom>
          <a:noFill/>
        </p:spPr>
        <p:txBody>
          <a:bodyPr wrap="square" rtlCol="0">
            <a:spAutoFit/>
          </a:bodyPr>
          <a:lstStyle/>
          <a:p>
            <a:r>
              <a:rPr lang="en-US" sz="2800" dirty="0" smtClean="0"/>
              <a:t>Now:</a:t>
            </a:r>
            <a:endParaRPr lang="en-US" sz="2800" dirty="0"/>
          </a:p>
        </p:txBody>
      </p:sp>
      <p:pic>
        <p:nvPicPr>
          <p:cNvPr id="1026" name="Picture 2" descr="Z:\home\jhaupt\Desktop\Projects\RadioTelescope\Documents\Photos\RT2_101614.JPG"/>
          <p:cNvPicPr>
            <a:picLocks noChangeAspect="1" noChangeArrowheads="1"/>
          </p:cNvPicPr>
          <p:nvPr/>
        </p:nvPicPr>
        <p:blipFill>
          <a:blip r:embed="rId3" cstate="print"/>
          <a:srcRect l="38333" t="1250" r="15833"/>
          <a:stretch>
            <a:fillRect/>
          </a:stretch>
        </p:blipFill>
        <p:spPr bwMode="auto">
          <a:xfrm>
            <a:off x="304800" y="2514600"/>
            <a:ext cx="2599481" cy="3733800"/>
          </a:xfrm>
          <a:prstGeom prst="rect">
            <a:avLst/>
          </a:prstGeom>
          <a:noFill/>
        </p:spPr>
      </p:pic>
      <p:pic>
        <p:nvPicPr>
          <p:cNvPr id="1027" name="Picture 3" descr="Z:\home\jhaupt\Desktop\Projects\RadioTelescope\Documents\Photos\RT8_101614.JPG"/>
          <p:cNvPicPr>
            <a:picLocks noChangeAspect="1" noChangeArrowheads="1"/>
          </p:cNvPicPr>
          <p:nvPr/>
        </p:nvPicPr>
        <p:blipFill>
          <a:blip r:embed="rId4" cstate="print"/>
          <a:srcRect r="25000"/>
          <a:stretch>
            <a:fillRect/>
          </a:stretch>
        </p:blipFill>
        <p:spPr bwMode="auto">
          <a:xfrm>
            <a:off x="3124201" y="2523066"/>
            <a:ext cx="4191000" cy="3725333"/>
          </a:xfrm>
          <a:prstGeom prst="rect">
            <a:avLst/>
          </a:prstGeom>
          <a:noFill/>
        </p:spPr>
      </p:pic>
      <p:pic>
        <p:nvPicPr>
          <p:cNvPr id="3074" name="Picture 2" descr="Z:\home\jhaupt\Desktop\Documents\Papers+Presentations_Mine\Public Talks\RadioAstronomy\rtl-sdr.png"/>
          <p:cNvPicPr>
            <a:picLocks noChangeAspect="1" noChangeArrowheads="1"/>
          </p:cNvPicPr>
          <p:nvPr/>
        </p:nvPicPr>
        <p:blipFill>
          <a:blip r:embed="rId5" cstate="print"/>
          <a:srcRect/>
          <a:stretch>
            <a:fillRect/>
          </a:stretch>
        </p:blipFill>
        <p:spPr bwMode="auto">
          <a:xfrm rot="5400000">
            <a:off x="6685995" y="3753406"/>
            <a:ext cx="3124200" cy="1256189"/>
          </a:xfrm>
          <a:prstGeom prst="rect">
            <a:avLst/>
          </a:prstGeom>
          <a:noFill/>
        </p:spPr>
      </p:pic>
      <p:sp>
        <p:nvSpPr>
          <p:cNvPr id="9" name="TextBox 8"/>
          <p:cNvSpPr txBox="1"/>
          <p:nvPr/>
        </p:nvSpPr>
        <p:spPr>
          <a:xfrm>
            <a:off x="1676400" y="1219200"/>
            <a:ext cx="7315200" cy="1477328"/>
          </a:xfrm>
          <a:prstGeom prst="rect">
            <a:avLst/>
          </a:prstGeom>
          <a:noFill/>
        </p:spPr>
        <p:txBody>
          <a:bodyPr wrap="square" rtlCol="0">
            <a:spAutoFit/>
          </a:bodyPr>
          <a:lstStyle/>
          <a:p>
            <a:pPr>
              <a:buFont typeface="Arial"/>
              <a:buChar char="•"/>
            </a:pPr>
            <a:r>
              <a:rPr lang="en-US" dirty="0" smtClean="0"/>
              <a:t> Converted </a:t>
            </a:r>
            <a:r>
              <a:rPr lang="en-US" dirty="0" err="1" smtClean="0"/>
              <a:t>Celestron</a:t>
            </a:r>
            <a:r>
              <a:rPr lang="en-US" dirty="0" smtClean="0"/>
              <a:t> CG4 Telescope Mount, homebrew drive and controller</a:t>
            </a:r>
          </a:p>
          <a:p>
            <a:pPr>
              <a:buFont typeface="Arial"/>
              <a:buChar char="•"/>
            </a:pPr>
            <a:r>
              <a:rPr lang="en-US" dirty="0" smtClean="0"/>
              <a:t> Spun aluminum dish</a:t>
            </a:r>
          </a:p>
          <a:p>
            <a:pPr>
              <a:buFont typeface="Arial"/>
              <a:buChar char="•"/>
            </a:pPr>
            <a:r>
              <a:rPr lang="en-US" dirty="0" smtClean="0"/>
              <a:t> 5 GHz feed</a:t>
            </a:r>
          </a:p>
          <a:p>
            <a:pPr>
              <a:buFont typeface="Arial"/>
              <a:buChar char="•"/>
            </a:pPr>
            <a:r>
              <a:rPr lang="en-US" dirty="0" smtClean="0"/>
              <a:t> $340 SDR</a:t>
            </a:r>
          </a:p>
          <a:p>
            <a:pPr>
              <a:buFont typeface="Arial"/>
              <a:buChar cha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71</a:t>
            </a:fld>
            <a:endParaRPr lang="en-US"/>
          </a:p>
        </p:txBody>
      </p:sp>
      <p:sp>
        <p:nvSpPr>
          <p:cNvPr id="8" name="TextBox 7"/>
          <p:cNvSpPr txBox="1"/>
          <p:nvPr/>
        </p:nvSpPr>
        <p:spPr>
          <a:xfrm>
            <a:off x="609600" y="304800"/>
            <a:ext cx="3581400" cy="707886"/>
          </a:xfrm>
          <a:prstGeom prst="rect">
            <a:avLst/>
          </a:prstGeom>
          <a:noFill/>
        </p:spPr>
        <p:txBody>
          <a:bodyPr wrap="square" rtlCol="0">
            <a:spAutoFit/>
          </a:bodyPr>
          <a:lstStyle/>
          <a:p>
            <a:r>
              <a:rPr lang="en-US" sz="4000" dirty="0" smtClean="0"/>
              <a:t>Equipment</a:t>
            </a:r>
          </a:p>
        </p:txBody>
      </p:sp>
      <p:sp>
        <p:nvSpPr>
          <p:cNvPr id="10" name="TextBox 9"/>
          <p:cNvSpPr txBox="1"/>
          <p:nvPr/>
        </p:nvSpPr>
        <p:spPr>
          <a:xfrm>
            <a:off x="609600" y="1143000"/>
            <a:ext cx="7239000" cy="523220"/>
          </a:xfrm>
          <a:prstGeom prst="rect">
            <a:avLst/>
          </a:prstGeom>
          <a:noFill/>
        </p:spPr>
        <p:txBody>
          <a:bodyPr wrap="square" rtlCol="0">
            <a:spAutoFit/>
          </a:bodyPr>
          <a:lstStyle/>
          <a:p>
            <a:r>
              <a:rPr lang="en-US" sz="2800" dirty="0" smtClean="0"/>
              <a:t>Future:</a:t>
            </a:r>
            <a:endParaRPr lang="en-US" sz="2800" dirty="0"/>
          </a:p>
        </p:txBody>
      </p:sp>
      <p:sp>
        <p:nvSpPr>
          <p:cNvPr id="11" name="TextBox 10"/>
          <p:cNvSpPr txBox="1"/>
          <p:nvPr/>
        </p:nvSpPr>
        <p:spPr>
          <a:xfrm>
            <a:off x="685800" y="1727537"/>
            <a:ext cx="7772400" cy="1323439"/>
          </a:xfrm>
          <a:prstGeom prst="rect">
            <a:avLst/>
          </a:prstGeom>
          <a:noFill/>
        </p:spPr>
        <p:txBody>
          <a:bodyPr wrap="square" rtlCol="0">
            <a:spAutoFit/>
          </a:bodyPr>
          <a:lstStyle/>
          <a:p>
            <a:pPr>
              <a:buFont typeface="Arial"/>
              <a:buChar char="•"/>
            </a:pPr>
            <a:r>
              <a:rPr lang="en-US" sz="2000" dirty="0" smtClean="0"/>
              <a:t> 1m dish with DTV feed and $20 RTL-SDR </a:t>
            </a:r>
          </a:p>
          <a:p>
            <a:pPr>
              <a:buFont typeface="Arial"/>
              <a:buChar char="•"/>
            </a:pPr>
            <a:r>
              <a:rPr lang="en-US" sz="2000" dirty="0" smtClean="0"/>
              <a:t> 3D printed tracking mount (or telescope mount)</a:t>
            </a:r>
          </a:p>
          <a:p>
            <a:pPr>
              <a:buFont typeface="Arial"/>
              <a:buChar char="•"/>
            </a:pPr>
            <a:r>
              <a:rPr lang="en-US" sz="2000" dirty="0" smtClean="0"/>
              <a:t> Computer</a:t>
            </a:r>
          </a:p>
          <a:p>
            <a:pPr>
              <a:buFont typeface="Arial"/>
              <a:buChar char="•"/>
            </a:pPr>
            <a:endParaRPr lang="en-US"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72</a:t>
            </a:fld>
            <a:endParaRPr lang="en-US"/>
          </a:p>
        </p:txBody>
      </p:sp>
      <p:sp>
        <p:nvSpPr>
          <p:cNvPr id="8" name="TextBox 7"/>
          <p:cNvSpPr txBox="1"/>
          <p:nvPr/>
        </p:nvSpPr>
        <p:spPr>
          <a:xfrm>
            <a:off x="228600" y="228600"/>
            <a:ext cx="3581400" cy="707886"/>
          </a:xfrm>
          <a:prstGeom prst="rect">
            <a:avLst/>
          </a:prstGeom>
          <a:noFill/>
        </p:spPr>
        <p:txBody>
          <a:bodyPr wrap="square" rtlCol="0">
            <a:spAutoFit/>
          </a:bodyPr>
          <a:lstStyle/>
          <a:p>
            <a:r>
              <a:rPr lang="en-US" sz="4000" dirty="0" smtClean="0"/>
              <a:t>Status of Project</a:t>
            </a:r>
          </a:p>
        </p:txBody>
      </p:sp>
      <p:sp>
        <p:nvSpPr>
          <p:cNvPr id="9" name="TextBox 8"/>
          <p:cNvSpPr txBox="1"/>
          <p:nvPr/>
        </p:nvSpPr>
        <p:spPr>
          <a:xfrm>
            <a:off x="381000" y="838200"/>
            <a:ext cx="8458200" cy="707886"/>
          </a:xfrm>
          <a:prstGeom prst="rect">
            <a:avLst/>
          </a:prstGeom>
          <a:noFill/>
        </p:spPr>
        <p:txBody>
          <a:bodyPr wrap="square" rtlCol="0">
            <a:spAutoFit/>
          </a:bodyPr>
          <a:lstStyle/>
          <a:p>
            <a:r>
              <a:rPr lang="en-US" sz="2000" dirty="0" smtClean="0"/>
              <a:t>Recently: First demonstration of full telescope control and data acquisition from SDR to create 2d image:</a:t>
            </a:r>
          </a:p>
        </p:txBody>
      </p:sp>
      <p:sp>
        <p:nvSpPr>
          <p:cNvPr id="6" name="TextBox 5"/>
          <p:cNvSpPr txBox="1"/>
          <p:nvPr/>
        </p:nvSpPr>
        <p:spPr>
          <a:xfrm>
            <a:off x="3429000" y="3210580"/>
            <a:ext cx="2086982" cy="523220"/>
          </a:xfrm>
          <a:prstGeom prst="rect">
            <a:avLst/>
          </a:prstGeom>
          <a:noFill/>
        </p:spPr>
        <p:txBody>
          <a:bodyPr wrap="none" rtlCol="0">
            <a:spAutoFit/>
          </a:bodyPr>
          <a:lstStyle/>
          <a:p>
            <a:r>
              <a:rPr lang="en-US" sz="2800" dirty="0" smtClean="0"/>
              <a:t>(Go to video)</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73</a:t>
            </a:fld>
            <a:endParaRPr lang="en-US"/>
          </a:p>
        </p:txBody>
      </p:sp>
      <p:sp>
        <p:nvSpPr>
          <p:cNvPr id="8" name="TextBox 7"/>
          <p:cNvSpPr txBox="1"/>
          <p:nvPr/>
        </p:nvSpPr>
        <p:spPr>
          <a:xfrm>
            <a:off x="609600" y="304800"/>
            <a:ext cx="3581400" cy="707886"/>
          </a:xfrm>
          <a:prstGeom prst="rect">
            <a:avLst/>
          </a:prstGeom>
          <a:noFill/>
        </p:spPr>
        <p:txBody>
          <a:bodyPr wrap="square" rtlCol="0">
            <a:spAutoFit/>
          </a:bodyPr>
          <a:lstStyle/>
          <a:p>
            <a:r>
              <a:rPr lang="en-US" sz="4000" dirty="0" smtClean="0"/>
              <a:t>Status of Project</a:t>
            </a:r>
          </a:p>
        </p:txBody>
      </p:sp>
      <p:sp>
        <p:nvSpPr>
          <p:cNvPr id="9" name="TextBox 8"/>
          <p:cNvSpPr txBox="1"/>
          <p:nvPr/>
        </p:nvSpPr>
        <p:spPr>
          <a:xfrm>
            <a:off x="685800" y="1143000"/>
            <a:ext cx="7772400" cy="400110"/>
          </a:xfrm>
          <a:prstGeom prst="rect">
            <a:avLst/>
          </a:prstGeom>
          <a:noFill/>
        </p:spPr>
        <p:txBody>
          <a:bodyPr wrap="square" rtlCol="0">
            <a:spAutoFit/>
          </a:bodyPr>
          <a:lstStyle/>
          <a:p>
            <a:r>
              <a:rPr lang="en-US" sz="2000" dirty="0" smtClean="0"/>
              <a:t>First image:</a:t>
            </a:r>
          </a:p>
        </p:txBody>
      </p:sp>
      <p:sp>
        <p:nvSpPr>
          <p:cNvPr id="7" name="TextBox 6"/>
          <p:cNvSpPr txBox="1"/>
          <p:nvPr/>
        </p:nvSpPr>
        <p:spPr>
          <a:xfrm>
            <a:off x="1143000" y="1600200"/>
            <a:ext cx="2438400" cy="400110"/>
          </a:xfrm>
          <a:prstGeom prst="rect">
            <a:avLst/>
          </a:prstGeom>
          <a:noFill/>
        </p:spPr>
        <p:txBody>
          <a:bodyPr wrap="square" rtlCol="0">
            <a:spAutoFit/>
          </a:bodyPr>
          <a:lstStyle/>
          <a:p>
            <a:r>
              <a:rPr lang="en-US" sz="2000" dirty="0" smtClean="0"/>
              <a:t>(noise)</a:t>
            </a:r>
          </a:p>
        </p:txBody>
      </p:sp>
      <p:sp>
        <p:nvSpPr>
          <p:cNvPr id="10" name="Rectangle 9"/>
          <p:cNvSpPr/>
          <p:nvPr/>
        </p:nvSpPr>
        <p:spPr>
          <a:xfrm>
            <a:off x="457200" y="4343400"/>
            <a:ext cx="8458200" cy="1938992"/>
          </a:xfrm>
          <a:prstGeom prst="rect">
            <a:avLst/>
          </a:prstGeom>
        </p:spPr>
        <p:txBody>
          <a:bodyPr wrap="square">
            <a:spAutoFit/>
          </a:bodyPr>
          <a:lstStyle/>
          <a:p>
            <a:r>
              <a:rPr lang="en-US" sz="2000" dirty="0" smtClean="0"/>
              <a:t>Near-term goals:</a:t>
            </a:r>
          </a:p>
          <a:p>
            <a:pPr>
              <a:buFont typeface="Arial"/>
              <a:buChar char="•"/>
            </a:pPr>
            <a:r>
              <a:rPr lang="en-US" sz="2000" dirty="0" smtClean="0"/>
              <a:t> improve usability</a:t>
            </a:r>
          </a:p>
          <a:p>
            <a:pPr>
              <a:buFont typeface="Arial"/>
              <a:buChar char="•"/>
            </a:pPr>
            <a:r>
              <a:rPr lang="en-US" sz="2000" dirty="0" smtClean="0"/>
              <a:t> Complete transition to Linux</a:t>
            </a:r>
          </a:p>
          <a:p>
            <a:pPr>
              <a:buFont typeface="Arial"/>
              <a:buChar char="•"/>
            </a:pPr>
            <a:r>
              <a:rPr lang="en-US" sz="2000" dirty="0" smtClean="0"/>
              <a:t> Create open source project</a:t>
            </a:r>
          </a:p>
          <a:p>
            <a:pPr>
              <a:buFont typeface="Arial"/>
              <a:buChar char="•"/>
            </a:pPr>
            <a:r>
              <a:rPr lang="en-US" sz="2000" dirty="0" smtClean="0"/>
              <a:t> Make available on Custer Observatory website</a:t>
            </a:r>
          </a:p>
          <a:p>
            <a:endParaRPr lang="en-US" sz="2000" dirty="0" smtClean="0"/>
          </a:p>
        </p:txBody>
      </p:sp>
      <p:pic>
        <p:nvPicPr>
          <p:cNvPr id="1026" name="Picture 2" descr="Z:\home\jhaupt\Desktop\Documents\Projects\RadioTelescope\Programming\RadioGen\FirstLight_15x10_013115_BlueBG.png"/>
          <p:cNvPicPr>
            <a:picLocks noChangeAspect="1" noChangeArrowheads="1"/>
          </p:cNvPicPr>
          <p:nvPr/>
        </p:nvPicPr>
        <p:blipFill>
          <a:blip r:embed="rId3">
            <a:clrChange>
              <a:clrFrom>
                <a:srgbClr val="0C00FF"/>
              </a:clrFrom>
              <a:clrTo>
                <a:srgbClr val="0C00FF">
                  <a:alpha val="0"/>
                </a:srgbClr>
              </a:clrTo>
            </a:clrChange>
          </a:blip>
          <a:srcRect/>
          <a:stretch>
            <a:fillRect/>
          </a:stretch>
        </p:blipFill>
        <p:spPr bwMode="auto">
          <a:xfrm>
            <a:off x="1981200" y="838200"/>
            <a:ext cx="5334000" cy="384714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74</a:t>
            </a:fld>
            <a:endParaRPr lang="en-US"/>
          </a:p>
        </p:txBody>
      </p:sp>
      <p:sp>
        <p:nvSpPr>
          <p:cNvPr id="8" name="TextBox 7"/>
          <p:cNvSpPr txBox="1"/>
          <p:nvPr/>
        </p:nvSpPr>
        <p:spPr>
          <a:xfrm>
            <a:off x="609600" y="358914"/>
            <a:ext cx="3581400" cy="707886"/>
          </a:xfrm>
          <a:prstGeom prst="rect">
            <a:avLst/>
          </a:prstGeom>
          <a:noFill/>
        </p:spPr>
        <p:txBody>
          <a:bodyPr wrap="square" rtlCol="0">
            <a:spAutoFit/>
          </a:bodyPr>
          <a:lstStyle/>
          <a:p>
            <a:r>
              <a:rPr lang="en-US" sz="4000" dirty="0" smtClean="0"/>
              <a:t>The future</a:t>
            </a:r>
          </a:p>
        </p:txBody>
      </p:sp>
      <p:sp>
        <p:nvSpPr>
          <p:cNvPr id="11" name="Rectangle 10"/>
          <p:cNvSpPr/>
          <p:nvPr/>
        </p:nvSpPr>
        <p:spPr>
          <a:xfrm>
            <a:off x="762000" y="1143000"/>
            <a:ext cx="6400800" cy="5016758"/>
          </a:xfrm>
          <a:prstGeom prst="rect">
            <a:avLst/>
          </a:prstGeom>
        </p:spPr>
        <p:txBody>
          <a:bodyPr wrap="square">
            <a:spAutoFit/>
          </a:bodyPr>
          <a:lstStyle/>
          <a:p>
            <a:pPr>
              <a:buFont typeface="Arial"/>
              <a:buChar char="•"/>
            </a:pPr>
            <a:endParaRPr lang="en-US" sz="2000" dirty="0" smtClean="0"/>
          </a:p>
          <a:p>
            <a:r>
              <a:rPr lang="en-US" sz="2000" dirty="0" smtClean="0"/>
              <a:t>Roadmap for </a:t>
            </a:r>
            <a:r>
              <a:rPr lang="en-US" sz="2000" dirty="0" err="1" smtClean="0"/>
              <a:t>RadioGen</a:t>
            </a:r>
            <a:r>
              <a:rPr lang="en-US" sz="2000" dirty="0" smtClean="0"/>
              <a:t>:</a:t>
            </a:r>
          </a:p>
          <a:p>
            <a:pPr>
              <a:buFont typeface="Arial"/>
              <a:buChar char="•"/>
            </a:pPr>
            <a:r>
              <a:rPr lang="en-US" sz="2000" dirty="0" smtClean="0"/>
              <a:t> Implement GUI</a:t>
            </a:r>
          </a:p>
          <a:p>
            <a:pPr>
              <a:buFont typeface="Arial"/>
              <a:buChar char="•"/>
            </a:pPr>
            <a:r>
              <a:rPr lang="en-US" sz="2000" dirty="0" smtClean="0"/>
              <a:t> Add compatibility with some common telescope mounts</a:t>
            </a:r>
          </a:p>
          <a:p>
            <a:pPr>
              <a:buFont typeface="Arial"/>
              <a:buChar char="•"/>
            </a:pPr>
            <a:r>
              <a:rPr lang="en-US" sz="2000" dirty="0" smtClean="0"/>
              <a:t> Add mapping of multiple wavelengths to multiple colors and other advanced functionality</a:t>
            </a:r>
          </a:p>
          <a:p>
            <a:pPr>
              <a:buFont typeface="Arial"/>
              <a:buChar char="•"/>
            </a:pPr>
            <a:r>
              <a:rPr lang="en-US" sz="2000" dirty="0" smtClean="0"/>
              <a:t> </a:t>
            </a:r>
            <a:r>
              <a:rPr lang="en-US" sz="2000" b="1" dirty="0" smtClean="0"/>
              <a:t>Interferometry</a:t>
            </a:r>
          </a:p>
          <a:p>
            <a:pPr>
              <a:buFont typeface="Arial"/>
              <a:buChar char="•"/>
            </a:pPr>
            <a:endParaRPr lang="en-US" sz="2000" dirty="0" smtClean="0"/>
          </a:p>
          <a:p>
            <a:pPr>
              <a:buFont typeface="Arial"/>
              <a:buChar char="•"/>
            </a:pPr>
            <a:endParaRPr lang="en-US" sz="2000" dirty="0" smtClean="0"/>
          </a:p>
          <a:p>
            <a:r>
              <a:rPr lang="en-US" sz="2000" dirty="0" smtClean="0"/>
              <a:t>Also need to:</a:t>
            </a:r>
          </a:p>
          <a:p>
            <a:pPr>
              <a:buFont typeface="Arial"/>
              <a:buChar char="•"/>
            </a:pPr>
            <a:r>
              <a:rPr lang="en-US" sz="2000" dirty="0" smtClean="0"/>
              <a:t> Get the word out</a:t>
            </a:r>
          </a:p>
          <a:p>
            <a:pPr>
              <a:buFont typeface="Arial"/>
              <a:buChar char="•"/>
            </a:pPr>
            <a:r>
              <a:rPr lang="en-US" sz="2000" dirty="0" smtClean="0"/>
              <a:t> Popularize amateur radio astrophotography </a:t>
            </a:r>
          </a:p>
          <a:p>
            <a:pPr>
              <a:buFont typeface="Arial"/>
              <a:buChar char="•"/>
            </a:pPr>
            <a:r>
              <a:rPr lang="en-US" sz="2000" dirty="0" smtClean="0"/>
              <a:t> Possibilities for scientific contribution</a:t>
            </a:r>
          </a:p>
          <a:p>
            <a:pPr>
              <a:buFont typeface="Arial"/>
              <a:buChar char="•"/>
            </a:pPr>
            <a:endParaRPr lang="en-US" sz="2000" dirty="0" smtClean="0"/>
          </a:p>
          <a:p>
            <a:r>
              <a:rPr lang="en-US" sz="2000" dirty="0" smtClean="0"/>
              <a:t>Future, use at the Custer Institute Radio Observatory</a:t>
            </a:r>
            <a:r>
              <a:rPr lang="en-US" sz="2000" dirty="0" smtClean="0"/>
              <a:t>:</a:t>
            </a:r>
            <a:endParaRPr lang="en-US" sz="2000" dirty="0" smtClean="0"/>
          </a:p>
          <a:p>
            <a:pPr>
              <a:buFont typeface="Arial"/>
              <a:buChar char="•"/>
            </a:pPr>
            <a:r>
              <a:rPr lang="en-US" sz="2000" dirty="0" smtClean="0"/>
              <a:t> Amateur/student large area array?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76</a:t>
            </a:fld>
            <a:endParaRPr lang="en-US"/>
          </a:p>
        </p:txBody>
      </p:sp>
      <p:sp>
        <p:nvSpPr>
          <p:cNvPr id="7" name="TextBox 6"/>
          <p:cNvSpPr txBox="1"/>
          <p:nvPr/>
        </p:nvSpPr>
        <p:spPr>
          <a:xfrm>
            <a:off x="381000" y="1295400"/>
            <a:ext cx="2438400" cy="3170099"/>
          </a:xfrm>
          <a:prstGeom prst="rect">
            <a:avLst/>
          </a:prstGeom>
          <a:noFill/>
        </p:spPr>
        <p:txBody>
          <a:bodyPr wrap="square" rtlCol="0">
            <a:spAutoFit/>
          </a:bodyPr>
          <a:lstStyle/>
          <a:p>
            <a:r>
              <a:rPr lang="en-US" sz="2000" dirty="0" smtClean="0"/>
              <a:t>Arecibo:</a:t>
            </a:r>
          </a:p>
          <a:p>
            <a:endParaRPr lang="en-US" sz="2000" dirty="0" smtClean="0"/>
          </a:p>
          <a:p>
            <a:pPr>
              <a:buFont typeface="Arial"/>
              <a:buChar char="•"/>
            </a:pPr>
            <a:r>
              <a:rPr lang="en-US" sz="2000" dirty="0" smtClean="0"/>
              <a:t> Built 1960s</a:t>
            </a:r>
          </a:p>
          <a:p>
            <a:pPr>
              <a:buFont typeface="Arial"/>
              <a:buChar char="•"/>
            </a:pPr>
            <a:r>
              <a:rPr lang="en-US" sz="2000" dirty="0" smtClean="0"/>
              <a:t> 305m aperture</a:t>
            </a:r>
          </a:p>
          <a:p>
            <a:pPr>
              <a:buFont typeface="Arial"/>
              <a:buChar char="•"/>
            </a:pPr>
            <a:r>
              <a:rPr lang="en-US" sz="2000" dirty="0" smtClean="0"/>
              <a:t> Puerto Rico</a:t>
            </a:r>
          </a:p>
          <a:p>
            <a:pPr>
              <a:buFont typeface="Arial"/>
              <a:buChar char="•"/>
            </a:pPr>
            <a:r>
              <a:rPr lang="en-US" sz="2000" dirty="0" smtClean="0"/>
              <a:t> Newest receiver upgrade has 7 pixels</a:t>
            </a:r>
          </a:p>
          <a:p>
            <a:pPr>
              <a:buFont typeface="Arial"/>
              <a:buChar char="•"/>
            </a:pPr>
            <a:r>
              <a:rPr lang="en-US" sz="2000" dirty="0" smtClean="0"/>
              <a:t> 1-10 GHz</a:t>
            </a:r>
          </a:p>
          <a:p>
            <a:pPr>
              <a:buFont typeface="Arial"/>
              <a:buChar char="•"/>
            </a:pPr>
            <a:r>
              <a:rPr lang="en-US" sz="2000" dirty="0" smtClean="0"/>
              <a:t> Can do radar astronomy</a:t>
            </a:r>
          </a:p>
        </p:txBody>
      </p:sp>
      <p:pic>
        <p:nvPicPr>
          <p:cNvPr id="46081" name="Picture 1" descr="Z:\home\jhaupt\Desktop\Documents\Papers+Presentations_Mine\Public Talks\RadioAstronomy\Graphics\667677480fb4ccdcc5a390856cb89ba3.jpg"/>
          <p:cNvPicPr>
            <a:picLocks noChangeAspect="1" noChangeArrowheads="1"/>
          </p:cNvPicPr>
          <p:nvPr/>
        </p:nvPicPr>
        <p:blipFill>
          <a:blip r:embed="rId3"/>
          <a:srcRect/>
          <a:stretch>
            <a:fillRect/>
          </a:stretch>
        </p:blipFill>
        <p:spPr bwMode="auto">
          <a:xfrm>
            <a:off x="3011616" y="1219200"/>
            <a:ext cx="5903784" cy="4680857"/>
          </a:xfrm>
          <a:prstGeom prst="rect">
            <a:avLst/>
          </a:prstGeom>
          <a:noFill/>
        </p:spPr>
      </p:pic>
      <p:sp>
        <p:nvSpPr>
          <p:cNvPr id="9" name="TextBox 8"/>
          <p:cNvSpPr txBox="1"/>
          <p:nvPr/>
        </p:nvSpPr>
        <p:spPr>
          <a:xfrm>
            <a:off x="609600" y="304800"/>
            <a:ext cx="8001000" cy="707886"/>
          </a:xfrm>
          <a:prstGeom prst="rect">
            <a:avLst/>
          </a:prstGeom>
          <a:noFill/>
        </p:spPr>
        <p:txBody>
          <a:bodyPr wrap="square" rtlCol="0">
            <a:spAutoFit/>
          </a:bodyPr>
          <a:lstStyle/>
          <a:p>
            <a:r>
              <a:rPr lang="en-US" sz="4000" dirty="0" smtClean="0"/>
              <a:t>Arecibo</a:t>
            </a:r>
            <a:endParaRPr lang="en-US" sz="4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77</a:t>
            </a:fld>
            <a:endParaRPr lang="en-US"/>
          </a:p>
        </p:txBody>
      </p:sp>
      <p:sp>
        <p:nvSpPr>
          <p:cNvPr id="7" name="TextBox 6"/>
          <p:cNvSpPr txBox="1"/>
          <p:nvPr/>
        </p:nvSpPr>
        <p:spPr>
          <a:xfrm>
            <a:off x="381000" y="1295400"/>
            <a:ext cx="2438400" cy="2554545"/>
          </a:xfrm>
          <a:prstGeom prst="rect">
            <a:avLst/>
          </a:prstGeom>
          <a:noFill/>
        </p:spPr>
        <p:txBody>
          <a:bodyPr wrap="square" rtlCol="0">
            <a:spAutoFit/>
          </a:bodyPr>
          <a:lstStyle/>
          <a:p>
            <a:r>
              <a:rPr lang="en-US" sz="2000" dirty="0" smtClean="0"/>
              <a:t>Very Large Array:</a:t>
            </a:r>
          </a:p>
          <a:p>
            <a:endParaRPr lang="en-US" sz="2000" dirty="0" smtClean="0"/>
          </a:p>
          <a:p>
            <a:pPr>
              <a:buFont typeface="Arial"/>
              <a:buChar char="•"/>
            </a:pPr>
            <a:r>
              <a:rPr lang="en-US" sz="2000" dirty="0" smtClean="0"/>
              <a:t> Built 1980</a:t>
            </a:r>
          </a:p>
          <a:p>
            <a:pPr>
              <a:buFont typeface="Arial"/>
              <a:buChar char="•"/>
            </a:pPr>
            <a:r>
              <a:rPr lang="en-US" sz="2000" dirty="0" smtClean="0"/>
              <a:t> 27 25m dishes</a:t>
            </a:r>
          </a:p>
          <a:p>
            <a:pPr>
              <a:buFont typeface="Arial"/>
              <a:buChar char="•"/>
            </a:pPr>
            <a:r>
              <a:rPr lang="en-US" sz="2000" dirty="0" smtClean="0"/>
              <a:t> 74 MHz to 50 GHz</a:t>
            </a:r>
          </a:p>
          <a:p>
            <a:pPr>
              <a:buFont typeface="Arial"/>
              <a:buChar char="•"/>
            </a:pPr>
            <a:r>
              <a:rPr lang="en-US" sz="2000" dirty="0" smtClean="0"/>
              <a:t> New Mexico</a:t>
            </a:r>
          </a:p>
          <a:p>
            <a:pPr>
              <a:buFont typeface="Arial"/>
              <a:buChar char="•"/>
            </a:pPr>
            <a:r>
              <a:rPr lang="en-US" sz="2000" dirty="0" smtClean="0"/>
              <a:t> Dedicated interferometry array</a:t>
            </a:r>
          </a:p>
        </p:txBody>
      </p:sp>
      <p:sp>
        <p:nvSpPr>
          <p:cNvPr id="9" name="TextBox 8"/>
          <p:cNvSpPr txBox="1"/>
          <p:nvPr/>
        </p:nvSpPr>
        <p:spPr>
          <a:xfrm>
            <a:off x="609600" y="304800"/>
            <a:ext cx="8001000" cy="707886"/>
          </a:xfrm>
          <a:prstGeom prst="rect">
            <a:avLst/>
          </a:prstGeom>
          <a:noFill/>
        </p:spPr>
        <p:txBody>
          <a:bodyPr wrap="square" rtlCol="0">
            <a:spAutoFit/>
          </a:bodyPr>
          <a:lstStyle/>
          <a:p>
            <a:r>
              <a:rPr lang="en-US" sz="4000" dirty="0" smtClean="0"/>
              <a:t>VLA</a:t>
            </a:r>
            <a:endParaRPr lang="en-US" sz="4000" dirty="0"/>
          </a:p>
        </p:txBody>
      </p:sp>
      <p:pic>
        <p:nvPicPr>
          <p:cNvPr id="5123" name="Picture 3" descr="Z:\home\jhaupt\Desktop\Documents\Papers+Presentations_Mine\Public Talks\RadioAstronomy\Graphics\VLASouth_med.jpg"/>
          <p:cNvPicPr>
            <a:picLocks noChangeAspect="1" noChangeArrowheads="1"/>
          </p:cNvPicPr>
          <p:nvPr/>
        </p:nvPicPr>
        <p:blipFill>
          <a:blip r:embed="rId3"/>
          <a:srcRect/>
          <a:stretch>
            <a:fillRect/>
          </a:stretch>
        </p:blipFill>
        <p:spPr bwMode="auto">
          <a:xfrm>
            <a:off x="3048000" y="1142999"/>
            <a:ext cx="5867400" cy="439566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r>
              <a:rPr lang="en-US" smtClean="0"/>
              <a:t>J. Haupt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78</a:t>
            </a:fld>
            <a:endParaRPr lang="en-US"/>
          </a:p>
        </p:txBody>
      </p:sp>
      <p:sp>
        <p:nvSpPr>
          <p:cNvPr id="7" name="TextBox 6"/>
          <p:cNvSpPr txBox="1"/>
          <p:nvPr/>
        </p:nvSpPr>
        <p:spPr>
          <a:xfrm>
            <a:off x="381000" y="1295400"/>
            <a:ext cx="2667000" cy="2554545"/>
          </a:xfrm>
          <a:prstGeom prst="rect">
            <a:avLst/>
          </a:prstGeom>
          <a:noFill/>
        </p:spPr>
        <p:txBody>
          <a:bodyPr wrap="square" rtlCol="0">
            <a:spAutoFit/>
          </a:bodyPr>
          <a:lstStyle/>
          <a:p>
            <a:r>
              <a:rPr lang="en-US" sz="2000" dirty="0" smtClean="0"/>
              <a:t>Atacama Large Millimeter Array:</a:t>
            </a:r>
          </a:p>
          <a:p>
            <a:endParaRPr lang="en-US" sz="2000" dirty="0" smtClean="0"/>
          </a:p>
          <a:p>
            <a:pPr>
              <a:buFont typeface="Arial"/>
              <a:buChar char="•"/>
            </a:pPr>
            <a:r>
              <a:rPr lang="en-US" sz="2000" dirty="0" smtClean="0"/>
              <a:t> Built 2011</a:t>
            </a:r>
          </a:p>
          <a:p>
            <a:pPr>
              <a:buFont typeface="Arial"/>
              <a:buChar char="•"/>
            </a:pPr>
            <a:r>
              <a:rPr lang="en-US" sz="2000" dirty="0" smtClean="0"/>
              <a:t> 50 12m dishes</a:t>
            </a:r>
          </a:p>
          <a:p>
            <a:pPr>
              <a:buFont typeface="Arial"/>
              <a:buChar char="•"/>
            </a:pPr>
            <a:r>
              <a:rPr lang="en-US" sz="2000" dirty="0" smtClean="0"/>
              <a:t> Sub-millimeter (THz)</a:t>
            </a:r>
          </a:p>
          <a:p>
            <a:pPr>
              <a:buFont typeface="Arial"/>
              <a:buChar char="•"/>
            </a:pPr>
            <a:r>
              <a:rPr lang="en-US" sz="2000" dirty="0" smtClean="0"/>
              <a:t> Dedicated interferometer array</a:t>
            </a:r>
          </a:p>
        </p:txBody>
      </p:sp>
      <p:sp>
        <p:nvSpPr>
          <p:cNvPr id="9" name="TextBox 8"/>
          <p:cNvSpPr txBox="1"/>
          <p:nvPr/>
        </p:nvSpPr>
        <p:spPr>
          <a:xfrm>
            <a:off x="609600" y="304800"/>
            <a:ext cx="8001000" cy="707886"/>
          </a:xfrm>
          <a:prstGeom prst="rect">
            <a:avLst/>
          </a:prstGeom>
          <a:noFill/>
        </p:spPr>
        <p:txBody>
          <a:bodyPr wrap="square" rtlCol="0">
            <a:spAutoFit/>
          </a:bodyPr>
          <a:lstStyle/>
          <a:p>
            <a:r>
              <a:rPr lang="en-US" sz="4000" dirty="0" smtClean="0"/>
              <a:t>ALMA</a:t>
            </a:r>
            <a:endParaRPr lang="en-US" sz="4000" dirty="0"/>
          </a:p>
        </p:txBody>
      </p:sp>
      <p:pic>
        <p:nvPicPr>
          <p:cNvPr id="4098" name="Picture 2" descr="Z:\home\jhaupt\Desktop\Documents\Papers+Presentations_Mine\Public Talks\RadioAstronomy\Graphics\Atacama.jpg"/>
          <p:cNvPicPr>
            <a:picLocks noChangeAspect="1" noChangeArrowheads="1"/>
          </p:cNvPicPr>
          <p:nvPr/>
        </p:nvPicPr>
        <p:blipFill>
          <a:blip r:embed="rId3" cstate="print"/>
          <a:srcRect/>
          <a:stretch>
            <a:fillRect/>
          </a:stretch>
        </p:blipFill>
        <p:spPr bwMode="auto">
          <a:xfrm>
            <a:off x="2933916" y="1447800"/>
            <a:ext cx="5954794" cy="39624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 Haupt        Custer/LSST/BNL</a:t>
            </a:r>
            <a:endParaRPr lang="en-US"/>
          </a:p>
        </p:txBody>
      </p:sp>
      <p:sp>
        <p:nvSpPr>
          <p:cNvPr id="5" name="Slide Number Placeholder 4"/>
          <p:cNvSpPr>
            <a:spLocks noGrp="1"/>
          </p:cNvSpPr>
          <p:nvPr>
            <p:ph type="sldNum" sz="quarter" idx="12"/>
          </p:nvPr>
        </p:nvSpPr>
        <p:spPr/>
        <p:txBody>
          <a:bodyPr/>
          <a:lstStyle/>
          <a:p>
            <a:fld id="{04645663-BAB7-4E36-A979-6FC91EB5E5A8}"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8</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pic>
        <p:nvPicPr>
          <p:cNvPr id="2057" name="Picture 9" descr="Z:\home\jhaupt\Desktop\Documents\Papers+Presentations_Mine\Public Talks\RadioAstronomy\Graphics\em_spectrum_inverted.jpg"/>
          <p:cNvPicPr>
            <a:picLocks noChangeAspect="1" noChangeArrowheads="1"/>
          </p:cNvPicPr>
          <p:nvPr/>
        </p:nvPicPr>
        <p:blipFill>
          <a:blip r:embed="rId3">
            <a:clrChange>
              <a:clrFrom>
                <a:srgbClr val="000000"/>
              </a:clrFrom>
              <a:clrTo>
                <a:srgbClr val="000000">
                  <a:alpha val="0"/>
                </a:srgbClr>
              </a:clrTo>
            </a:clrChange>
          </a:blip>
          <a:srcRect t="61579"/>
          <a:stretch>
            <a:fillRect/>
          </a:stretch>
        </p:blipFill>
        <p:spPr bwMode="auto">
          <a:xfrm>
            <a:off x="838200" y="3429000"/>
            <a:ext cx="7239000" cy="618067"/>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J. </a:t>
            </a:r>
            <a:r>
              <a:rPr lang="en-US" dirty="0" err="1" smtClean="0"/>
              <a:t>Haupt</a:t>
            </a:r>
            <a:r>
              <a:rPr lang="en-US" dirty="0" smtClean="0"/>
              <a:t>        Custer/LSST/BNL</a:t>
            </a:r>
            <a:endParaRPr lang="en-US" dirty="0"/>
          </a:p>
        </p:txBody>
      </p:sp>
      <p:sp>
        <p:nvSpPr>
          <p:cNvPr id="5" name="Slide Number Placeholder 4"/>
          <p:cNvSpPr>
            <a:spLocks noGrp="1"/>
          </p:cNvSpPr>
          <p:nvPr>
            <p:ph type="sldNum" sz="quarter" idx="12"/>
          </p:nvPr>
        </p:nvSpPr>
        <p:spPr/>
        <p:txBody>
          <a:bodyPr/>
          <a:lstStyle/>
          <a:p>
            <a:fld id="{04645663-BAB7-4E36-A979-6FC91EB5E5A8}" type="slidenum">
              <a:rPr lang="en-US" smtClean="0"/>
              <a:pPr/>
              <a:t>9</a:t>
            </a:fld>
            <a:endParaRPr lang="en-US"/>
          </a:p>
        </p:txBody>
      </p:sp>
      <p:sp>
        <p:nvSpPr>
          <p:cNvPr id="8" name="TextBox 7"/>
          <p:cNvSpPr txBox="1"/>
          <p:nvPr/>
        </p:nvSpPr>
        <p:spPr>
          <a:xfrm>
            <a:off x="457200" y="304800"/>
            <a:ext cx="6096000" cy="707886"/>
          </a:xfrm>
          <a:prstGeom prst="rect">
            <a:avLst/>
          </a:prstGeom>
          <a:noFill/>
        </p:spPr>
        <p:txBody>
          <a:bodyPr wrap="square" rtlCol="0">
            <a:spAutoFit/>
          </a:bodyPr>
          <a:lstStyle/>
          <a:p>
            <a:r>
              <a:rPr lang="en-US" sz="4000" dirty="0" smtClean="0"/>
              <a:t>Radio &amp; light</a:t>
            </a:r>
            <a:endParaRPr lang="en-US" sz="4000" dirty="0"/>
          </a:p>
        </p:txBody>
      </p:sp>
      <p:pic>
        <p:nvPicPr>
          <p:cNvPr id="2054" name="Picture 6" descr="Z:\home\jhaupt\Desktop\Documents\Papers+Presentations_Mine\Public Talks\RadioAstronomy\Graphics\blackbody_visible_Inverted.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85800" y="1600200"/>
            <a:ext cx="3470942" cy="3997050"/>
          </a:xfrm>
          <a:prstGeom prst="rect">
            <a:avLst/>
          </a:prstGeom>
          <a:noFill/>
        </p:spPr>
      </p:pic>
      <p:grpSp>
        <p:nvGrpSpPr>
          <p:cNvPr id="36" name="Group 35"/>
          <p:cNvGrpSpPr/>
          <p:nvPr/>
        </p:nvGrpSpPr>
        <p:grpSpPr>
          <a:xfrm>
            <a:off x="4550535" y="1676400"/>
            <a:ext cx="3983865" cy="3961546"/>
            <a:chOff x="4495800" y="1982054"/>
            <a:chExt cx="3983865" cy="3961546"/>
          </a:xfrm>
        </p:grpSpPr>
        <p:sp>
          <p:nvSpPr>
            <p:cNvPr id="27" name="Rectangle 26"/>
            <p:cNvSpPr/>
            <p:nvPr/>
          </p:nvSpPr>
          <p:spPr>
            <a:xfrm>
              <a:off x="5492750" y="2286000"/>
              <a:ext cx="76200" cy="315595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9" name="Picture 11" descr="Z:\home\jhaupt\Desktop\Documents\Papers+Presentations_Mine\Public Talks\RadioAstronomy\Graphics\blackbody_loglog_visibleUpperCutoff.png"/>
            <p:cNvPicPr>
              <a:picLocks noChangeAspect="1" noChangeArrowheads="1"/>
            </p:cNvPicPr>
            <p:nvPr/>
          </p:nvPicPr>
          <p:blipFill>
            <a:blip r:embed="rId4">
              <a:clrChange>
                <a:clrFrom>
                  <a:srgbClr val="000000"/>
                </a:clrFrom>
                <a:clrTo>
                  <a:srgbClr val="000000">
                    <a:alpha val="0"/>
                  </a:srgbClr>
                </a:clrTo>
              </a:clrChange>
              <a:lum bright="30000"/>
            </a:blip>
            <a:srcRect/>
            <a:stretch>
              <a:fillRect/>
            </a:stretch>
          </p:blipFill>
          <p:spPr bwMode="auto">
            <a:xfrm>
              <a:off x="4495800" y="1982054"/>
              <a:ext cx="3983865" cy="3961546"/>
            </a:xfrm>
            <a:prstGeom prst="rect">
              <a:avLst/>
            </a:prstGeom>
            <a:noFill/>
          </p:spPr>
        </p:pic>
        <p:cxnSp>
          <p:nvCxnSpPr>
            <p:cNvPr id="18" name="Straight Connector 17"/>
            <p:cNvCxnSpPr/>
            <p:nvPr/>
          </p:nvCxnSpPr>
          <p:spPr>
            <a:xfrm rot="5400000">
              <a:off x="5595938" y="3305175"/>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426869" y="3128963"/>
              <a:ext cx="300038" cy="209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29240" y="2905128"/>
              <a:ext cx="204789" cy="147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186364" y="2724154"/>
              <a:ext cx="152398"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57779" y="2538416"/>
              <a:ext cx="95246" cy="6190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19800" y="5638800"/>
              <a:ext cx="22860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p:cNvSpPr/>
            <p:nvPr/>
          </p:nvSpPr>
          <p:spPr>
            <a:xfrm rot="16200000">
              <a:off x="5162550" y="5314950"/>
              <a:ext cx="1905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Left Brace 31"/>
          <p:cNvSpPr/>
          <p:nvPr/>
        </p:nvSpPr>
        <p:spPr>
          <a:xfrm rot="16200000">
            <a:off x="2419350" y="4133850"/>
            <a:ext cx="190500" cy="2895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flipH="1">
            <a:off x="2590800" y="5791200"/>
            <a:ext cx="2743200" cy="228600"/>
          </a:xfrm>
          <a:custGeom>
            <a:avLst/>
            <a:gdLst>
              <a:gd name="connsiteX0" fmla="*/ 0 w 2819400"/>
              <a:gd name="connsiteY0" fmla="*/ 106597 h 213194"/>
              <a:gd name="connsiteX1" fmla="*/ 106597 w 2819400"/>
              <a:gd name="connsiteY1" fmla="*/ 0 h 213194"/>
              <a:gd name="connsiteX2" fmla="*/ 106597 w 2819400"/>
              <a:gd name="connsiteY2" fmla="*/ 53299 h 213194"/>
              <a:gd name="connsiteX3" fmla="*/ 2819400 w 2819400"/>
              <a:gd name="connsiteY3" fmla="*/ 53299 h 213194"/>
              <a:gd name="connsiteX4" fmla="*/ 2819400 w 2819400"/>
              <a:gd name="connsiteY4" fmla="*/ 159896 h 213194"/>
              <a:gd name="connsiteX5" fmla="*/ 106597 w 2819400"/>
              <a:gd name="connsiteY5" fmla="*/ 159896 h 213194"/>
              <a:gd name="connsiteX6" fmla="*/ 106597 w 2819400"/>
              <a:gd name="connsiteY6" fmla="*/ 213194 h 213194"/>
              <a:gd name="connsiteX7" fmla="*/ 0 w 2819400"/>
              <a:gd name="connsiteY7" fmla="*/ 106597 h 21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13194">
                <a:moveTo>
                  <a:pt x="0" y="106597"/>
                </a:moveTo>
                <a:lnTo>
                  <a:pt x="106597" y="0"/>
                </a:lnTo>
                <a:lnTo>
                  <a:pt x="106597" y="53299"/>
                </a:lnTo>
                <a:lnTo>
                  <a:pt x="2819400" y="53299"/>
                </a:lnTo>
                <a:lnTo>
                  <a:pt x="2819400" y="159896"/>
                </a:lnTo>
                <a:lnTo>
                  <a:pt x="106597" y="159896"/>
                </a:lnTo>
                <a:lnTo>
                  <a:pt x="106597" y="213194"/>
                </a:lnTo>
                <a:lnTo>
                  <a:pt x="0" y="10659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Z:\home\jhaupt\Desktop\Documents\Papers+Presentations_Mine\Public Talks\RadioAstronomy\Graphics\Hot_metalwork.jpg"/>
          <p:cNvPicPr>
            <a:picLocks noChangeAspect="1" noChangeArrowheads="1"/>
          </p:cNvPicPr>
          <p:nvPr/>
        </p:nvPicPr>
        <p:blipFill>
          <a:blip r:embed="rId5" cstate="print"/>
          <a:srcRect/>
          <a:stretch>
            <a:fillRect/>
          </a:stretch>
        </p:blipFill>
        <p:spPr bwMode="auto">
          <a:xfrm>
            <a:off x="6553200" y="228600"/>
            <a:ext cx="2399154" cy="174388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2F386D"/>
      </a:dk2>
      <a:lt2>
        <a:srgbClr val="FFFFFF"/>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2943</TotalTime>
  <Words>6405</Words>
  <Application>Microsoft Office PowerPoint</Application>
  <PresentationFormat>On-screen Show (4:3)</PresentationFormat>
  <Paragraphs>949</Paragraphs>
  <Slides>79</Slides>
  <Notes>77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Backups</vt:lpstr>
      <vt:lpstr>Slide 76</vt:lpstr>
      <vt:lpstr>Slide 77</vt:lpstr>
      <vt:lpstr>Slide 78</vt:lpstr>
      <vt:lpstr>Slide 79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Justine</dc:creator>
  <cp:lastModifiedBy>jhaupt</cp:lastModifiedBy>
  <cp:revision>517</cp:revision>
  <dcterms:created xsi:type="dcterms:W3CDTF">2014-10-27T01:00:56Z</dcterms:created>
  <dcterms:modified xsi:type="dcterms:W3CDTF">2015-12-03T16:27:10Z</dcterms:modified>
</cp:coreProperties>
</file>